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70" r:id="rId3"/>
    <p:sldId id="431" r:id="rId4"/>
    <p:sldId id="263" r:id="rId5"/>
    <p:sldId id="427" r:id="rId6"/>
    <p:sldId id="273" r:id="rId7"/>
    <p:sldId id="432" r:id="rId8"/>
    <p:sldId id="266" r:id="rId9"/>
    <p:sldId id="428" r:id="rId10"/>
    <p:sldId id="267" r:id="rId11"/>
    <p:sldId id="433" r:id="rId12"/>
    <p:sldId id="429" r:id="rId13"/>
    <p:sldId id="430" r:id="rId14"/>
    <p:sldId id="271" r:id="rId15"/>
    <p:sldId id="25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82" autoAdjust="0"/>
    <p:restoredTop sz="94694"/>
  </p:normalViewPr>
  <p:slideViewPr>
    <p:cSldViewPr snapToGrid="0" snapToObjects="1">
      <p:cViewPr varScale="1">
        <p:scale>
          <a:sx n="85" d="100"/>
          <a:sy n="85" d="100"/>
        </p:scale>
        <p:origin x="22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C6ABB-EE60-6C47-A2AD-B3904F845F6E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7CEEC-F9F8-0941-8F9A-97D820E60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81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D7CEEC-F9F8-0941-8F9A-97D820E60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862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D7CEEC-F9F8-0941-8F9A-97D820E60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3997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D7CEEC-F9F8-0941-8F9A-97D820E60D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969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D7CEEC-F9F8-0941-8F9A-97D820E60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59613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D7CEEC-F9F8-0941-8F9A-97D820E60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62721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D7CEEC-F9F8-0941-8F9A-97D820E60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2306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D7CEEC-F9F8-0941-8F9A-97D820E60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210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D7CEEC-F9F8-0941-8F9A-97D820E60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3510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D7CEEC-F9F8-0941-8F9A-97D820E60D1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254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D7CEEC-F9F8-0941-8F9A-97D820E60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4184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D7CEEC-F9F8-0941-8F9A-97D820E60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6770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D7CEEC-F9F8-0941-8F9A-97D820E60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284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D7CEEC-F9F8-0941-8F9A-97D820E60D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99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D7CEEC-F9F8-0941-8F9A-97D820E60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1248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D7CEEC-F9F8-0941-8F9A-97D820E60D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8972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8154E-6DF4-6F42-A603-573F86372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B32392-C28A-1142-B849-A0C7217FE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94758-7B19-9C45-BABB-1879FC25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B7CE-99CC-474A-B525-5B52546764EE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422C2-7D0B-6A4D-A1FA-D2FF4790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A5F5A-6891-114B-B72A-8740BFEE6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47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24F20-9064-B64B-8CE7-E46DCC2A0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DA22B7-83C4-244E-8993-4C4108574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265CE-8B53-DF44-B87E-43AB20F0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B62C5-EBFD-4F48-8C24-675B31B4D930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731EB-FBE7-084F-AC87-96CFF33ED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6FA46-1451-2847-8016-A92D401BE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97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46DC10-668F-A34A-8A5C-47F3CFE17C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730623-884A-6B49-A7AB-972C23836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0D4C7-A781-AB44-A28F-EB1BE763C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F4FF-415F-B54E-AFA0-C89557FA991C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8C024-E111-194E-8AA0-8EFC9847E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65067-7763-1749-A79D-87095DD7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1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C2BFF-BD3E-1740-823F-CEE9177D2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B8352-6D03-2948-A974-61FA73A53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41ACA-DBEC-AB41-8811-0215FAC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C59A9-1B89-A442-A33F-1A0E153F1CEF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C382C-8C03-BE44-9A25-93BB48427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74611-48A9-F542-85E1-0363A5659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83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41EF7-A224-3340-8319-F7DD981A5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A4A99-B82E-5A48-BFD4-B89CDCA93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84D95-10B4-DE48-B857-ECB889E1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FA18-C58A-F448-80FF-6E771A32037A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6CF25-5829-1F4B-A175-29378B38E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1F28-F5E9-1F4D-A747-BED5E977E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13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514B1-9E4B-9A4B-A0FC-DDC424C97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442DE-D35B-8046-9195-AC8AE0F631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5A91AB-7A77-BF4D-AC5B-5B177535D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009C94-C605-8A4F-AE14-C7B04804D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075C0-B720-7C4B-8261-1BB9B98FA15C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D6DAA-C89E-884B-A128-F8E1F71AA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4F6CF-9209-5F46-A702-48DDAC7A2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3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39DAA-0AFB-B346-840A-6662B3925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1A009-101F-1549-B746-67E92BBC0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EB487-3272-EB4B-8C59-45154D2C6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F4199F-1F8D-5144-9DB5-42D21DAD7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152C7-3BC7-1A47-B3A5-05A4E46E7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E479A0-B646-E549-85AB-25B90C8E6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943C-97A6-D84B-997C-09D8033930CF}" type="datetime1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6588FE-7EF2-C742-8F11-A069F1F0D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FC3551-284B-AB49-AA12-C47454F0F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15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809C9-5C18-DA46-AED4-398126EFB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AEB5E9-C275-DF4D-A2C9-D80911297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C3A9-85EE-7A49-8E26-B5DCA89D73AD}" type="datetime1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D0616-243F-4846-821B-3C7E50684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140272-9D6D-314F-A350-70D881908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79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DB8468-0BDA-724E-835B-7B9CD134E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32EF-B01C-9845-BF61-109972CAD0FD}" type="datetime1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5775B0-04B7-C04E-84B4-0540498FA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AAD738-CFFE-F741-8B30-FE3F33C74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7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B3D76-4956-554B-9E51-92309DC9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E1CB-D77F-CC49-896C-913EADC6E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A6504-1360-AB4C-930A-81D46C166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4313F-CAAD-584F-B36C-9DBDD188B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8734D-0544-F946-8997-D2578310DAD1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E7A1D-7F5C-C740-BCDA-0C052C594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85A304-ABC9-1642-A4A0-56D805FBA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7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EC350-8443-7B42-908B-E36951E2C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A3C2B8-91CF-634C-BBB2-5EFED6DB50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798575-E43C-214A-8227-CA3FCFB28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448C6-96FE-2F4D-B194-56DEB6C9A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72BDC-1EF2-FF40-9558-F3C815F80343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634C03-9657-0F4F-8B39-D85307299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88D350-4C46-AF4A-A538-62C9D868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5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2E2AF0-25E7-F041-882C-25F7A94D5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F53A22-7CF7-BA4D-B449-2D07C5A62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69D24-27AD-1E45-A46C-255B15739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CB77B-77BE-F149-8AC2-0FA2F71A8515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40E1D-E681-614C-8608-050F03C91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5A821-016E-7D45-9378-EAEF5B0117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9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61F05D3-A5A1-E348-A93F-263EB71A8C29}"/>
              </a:ext>
            </a:extLst>
          </p:cNvPr>
          <p:cNvSpPr txBox="1"/>
          <p:nvPr/>
        </p:nvSpPr>
        <p:spPr>
          <a:xfrm>
            <a:off x="1620456" y="1388963"/>
            <a:ext cx="801387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latin typeface="Century Gothic" panose="020B0502020202020204" pitchFamily="34" charset="0"/>
              </a:rPr>
              <a:t>Supports for Special Populations</a:t>
            </a: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latin typeface="Century Gothic" panose="020B0502020202020204" pitchFamily="34" charset="0"/>
              </a:rPr>
              <a:t>Dr. Angela Hargrave, Executive Director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latin typeface="Century Gothic" panose="020B0502020202020204" pitchFamily="34" charset="0"/>
              </a:rPr>
              <a:t>Dr. Karen Ball-Johnson, Senior Manager</a:t>
            </a: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54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7B15C7-F2CC-4E45-8729-0286FBBE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495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46D564-A52F-D844-BE0A-FAAC66F11D1B}"/>
              </a:ext>
            </a:extLst>
          </p:cNvPr>
          <p:cNvSpPr txBox="1"/>
          <p:nvPr/>
        </p:nvSpPr>
        <p:spPr>
          <a:xfrm>
            <a:off x="-116051" y="178484"/>
            <a:ext cx="4840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Supports Provided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92F34-14FF-114D-B036-79EC4ECE17D9}"/>
              </a:ext>
            </a:extLst>
          </p:cNvPr>
          <p:cNvSpPr txBox="1"/>
          <p:nvPr/>
        </p:nvSpPr>
        <p:spPr>
          <a:xfrm>
            <a:off x="4222876" y="1870420"/>
            <a:ext cx="668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3286" y="1370833"/>
            <a:ext cx="10369452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Immediate enrollment (with or without records)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Deadlines for kindergarten and Pre-K enrollment </a:t>
            </a:r>
            <a:r>
              <a:rPr kumimoji="0" lang="en-US" sz="2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 not apply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School of Origin Protection, </a:t>
            </a:r>
            <a:r>
              <a:rPr lang="en-US" sz="2200">
                <a:solidFill>
                  <a:srgbClr val="000000"/>
                </a:solidFill>
                <a:latin typeface="Calibri"/>
              </a:rPr>
              <a:t>Best Interest Determinations (BID) and 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Transportation Plans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Immediate release of records (</a:t>
            </a:r>
            <a:r>
              <a:rPr lang="en-US" sz="2200">
                <a:solidFill>
                  <a:srgbClr val="000000"/>
                </a:solidFill>
                <a:latin typeface="Calibri"/>
              </a:rPr>
              <a:t>n</a:t>
            </a: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 holds)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Progress Monitoring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>
                <a:solidFill>
                  <a:srgbClr val="000000"/>
                </a:solidFill>
                <a:latin typeface="Calibri"/>
              </a:rPr>
              <a:t>Students awaiting foster placements may receive McKinney-Vento supports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>
                <a:solidFill>
                  <a:srgbClr val="000000"/>
                </a:solidFill>
                <a:latin typeface="Calibri"/>
              </a:rPr>
              <a:t>Access to all school programs and extra-curricular activities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>
                <a:solidFill>
                  <a:srgbClr val="000000"/>
                </a:solidFill>
                <a:latin typeface="Calibri"/>
              </a:rPr>
              <a:t>IEP support to ensure the rights of parents are protected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>
                <a:solidFill>
                  <a:srgbClr val="000000"/>
                </a:solidFill>
                <a:latin typeface="Calibri"/>
              </a:rPr>
              <a:t>Access to wraparound supports </a:t>
            </a:r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3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DE87CA-C17A-A448-929D-42C7B89FC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7B2B0-0803-1C41-84A9-E5C863C92F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129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61F05D3-A5A1-E348-A93F-263EB71A8C29}"/>
              </a:ext>
            </a:extLst>
          </p:cNvPr>
          <p:cNvSpPr txBox="1"/>
          <p:nvPr/>
        </p:nvSpPr>
        <p:spPr>
          <a:xfrm>
            <a:off x="1620457" y="2314937"/>
            <a:ext cx="86810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800" b="1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4800" b="1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latin typeface="Century Gothic" panose="020B0502020202020204" pitchFamily="34" charset="0"/>
              </a:rPr>
              <a:t>Migrant Students</a:t>
            </a:r>
            <a:endParaRPr lang="en-US" sz="2800" b="1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2800" b="1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5400" b="1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3200" b="1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7B15C7-F2CC-4E45-8729-0286FBBE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93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46D564-A52F-D844-BE0A-FAAC66F11D1B}"/>
              </a:ext>
            </a:extLst>
          </p:cNvPr>
          <p:cNvSpPr txBox="1"/>
          <p:nvPr/>
        </p:nvSpPr>
        <p:spPr>
          <a:xfrm>
            <a:off x="-533538" y="143760"/>
            <a:ext cx="3658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92F34-14FF-114D-B036-79EC4ECE17D9}"/>
              </a:ext>
            </a:extLst>
          </p:cNvPr>
          <p:cNvSpPr txBox="1"/>
          <p:nvPr/>
        </p:nvSpPr>
        <p:spPr>
          <a:xfrm>
            <a:off x="4222876" y="1870420"/>
            <a:ext cx="668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8857" y="1687285"/>
            <a:ext cx="10423881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Protected by Title I, Part C of the Elementary and Secondary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     Education Act (ESEA)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The law ensures the right to FAPE regardless of students’ immigration status or that of their parents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Surveys are completed in PowerSchool by parents and uploaded into Title 1 crates by the LEA for review and certification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Certification of eligibility is determined by Arroyo (contracted by TDOE)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Eligibility is valid for 3 years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Protects students between the ages of 3 and 21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32 migrant students were identified during the 22-23 school year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DE87CA-C17A-A448-929D-42C7B89FC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7B2B0-0803-1C41-84A9-E5C863C92F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910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46D564-A52F-D844-BE0A-FAAC66F11D1B}"/>
              </a:ext>
            </a:extLst>
          </p:cNvPr>
          <p:cNvSpPr txBox="1"/>
          <p:nvPr/>
        </p:nvSpPr>
        <p:spPr>
          <a:xfrm>
            <a:off x="-272143" y="189370"/>
            <a:ext cx="5072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Supports Provided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92F34-14FF-114D-B036-79EC4ECE17D9}"/>
              </a:ext>
            </a:extLst>
          </p:cNvPr>
          <p:cNvSpPr txBox="1"/>
          <p:nvPr/>
        </p:nvSpPr>
        <p:spPr>
          <a:xfrm>
            <a:off x="4222876" y="1870420"/>
            <a:ext cx="668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0629" y="1534886"/>
            <a:ext cx="10402109" cy="476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Immediate enrollment with or without records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Individualized needs assessments to determine the needs of students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Uniforms and school supplies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Health services and access to wraparound supports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Access to services and all school programs such as free and reduced meals, ELL support, SPED supports, extra curricular activities, and tutoring and other academic interventions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Parent meetings to support parental engagement and communication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Translation support for parents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 dirty="0">
                <a:solidFill>
                  <a:srgbClr val="000000"/>
                </a:solidFill>
                <a:latin typeface="Calibri"/>
              </a:rPr>
              <a:t>Progress monitoring and reporting to contracted agency and the TDOE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DE87CA-C17A-A448-929D-42C7B89FC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7B2B0-0803-1C41-84A9-E5C863C92F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312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46D564-A52F-D844-BE0A-FAAC66F11D1B}"/>
              </a:ext>
            </a:extLst>
          </p:cNvPr>
          <p:cNvSpPr txBox="1"/>
          <p:nvPr/>
        </p:nvSpPr>
        <p:spPr>
          <a:xfrm>
            <a:off x="-76200" y="239080"/>
            <a:ext cx="4887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Contact Information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92F34-14FF-114D-B036-79EC4ECE17D9}"/>
              </a:ext>
            </a:extLst>
          </p:cNvPr>
          <p:cNvSpPr txBox="1"/>
          <p:nvPr/>
        </p:nvSpPr>
        <p:spPr>
          <a:xfrm>
            <a:off x="4222876" y="1870420"/>
            <a:ext cx="668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957" y="1537946"/>
            <a:ext cx="10687859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Karen Ball-Johnson, Senior Manager: 901-416-7393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700" dirty="0">
                <a:solidFill>
                  <a:srgbClr val="000000"/>
                </a:solidFill>
                <a:latin typeface="Calibri"/>
              </a:rPr>
              <a:t>Tonisha Cook, MEP Manager: 901-416-9894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Rosamon</a:t>
            </a:r>
            <a:r>
              <a:rPr lang="en-US" sz="2700" dirty="0">
                <a:solidFill>
                  <a:srgbClr val="000000"/>
                </a:solidFill>
                <a:latin typeface="Calibri"/>
              </a:rPr>
              <a:t>d Griffin, McKinney-Vento Compliance Manager: 901-416-0206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</a:t>
            </a:r>
            <a:r>
              <a:rPr lang="en-US" sz="2700" dirty="0" err="1">
                <a:solidFill>
                  <a:srgbClr val="000000"/>
                </a:solidFill>
                <a:latin typeface="Calibri"/>
              </a:rPr>
              <a:t>batha</a:t>
            </a:r>
            <a:r>
              <a:rPr lang="en-US" sz="2700" dirty="0">
                <a:solidFill>
                  <a:srgbClr val="000000"/>
                </a:solidFill>
                <a:latin typeface="Calibri"/>
              </a:rPr>
              <a:t> Mitchell, Senior Advisor SES: 901-416-9871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Taylor Payne</a:t>
            </a:r>
            <a:r>
              <a:rPr lang="en-US" sz="2700" dirty="0">
                <a:solidFill>
                  <a:srgbClr val="000000"/>
                </a:solidFill>
                <a:latin typeface="Calibri"/>
              </a:rPr>
              <a:t>, Homeless Liaison: 901-416-8337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Clarence Bayes, Special Populations Advisor: 901-416-0457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700" dirty="0">
                <a:solidFill>
                  <a:srgbClr val="000000"/>
                </a:solidFill>
                <a:latin typeface="Calibri"/>
              </a:rPr>
              <a:t>Micah Towns, MEP Advisor: 901-416-8069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700" dirty="0" err="1">
                <a:solidFill>
                  <a:srgbClr val="000000"/>
                </a:solidFill>
                <a:latin typeface="Calibri"/>
              </a:rPr>
              <a:t>Vequitia</a:t>
            </a:r>
            <a:r>
              <a:rPr lang="en-US" sz="2700" dirty="0">
                <a:solidFill>
                  <a:srgbClr val="000000"/>
                </a:solidFill>
                <a:latin typeface="Calibri"/>
              </a:rPr>
              <a:t> Barnes, Wraparound Services Advisor: 901-416-9875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Contina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Moore, Wraparound Services Advisor: 901-416-9882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55E1F00-E71C-F84E-9FC5-EC81168F3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7B2B0-0803-1C41-84A9-E5C863C92F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07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CFA408-F25E-0341-8AFA-B8E3A4CE5E8E}"/>
              </a:ext>
            </a:extLst>
          </p:cNvPr>
          <p:cNvSpPr txBox="1"/>
          <p:nvPr/>
        </p:nvSpPr>
        <p:spPr>
          <a:xfrm rot="10800000" flipV="1">
            <a:off x="-1132114" y="115566"/>
            <a:ext cx="9998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Questions and Scenarios</a:t>
            </a:r>
          </a:p>
        </p:txBody>
      </p:sp>
      <p:pic>
        <p:nvPicPr>
          <p:cNvPr id="6" name="Content Placeholder 3" descr="download.jpg"/>
          <p:cNvPicPr>
            <a:picLocks noGrp="1"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7" r="4507"/>
          <a:stretch>
            <a:fillRect/>
          </a:stretch>
        </p:blipFill>
        <p:spPr>
          <a:xfrm>
            <a:off x="1940132" y="2046754"/>
            <a:ext cx="8131967" cy="329184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CE0DBD-2F37-E64D-AC00-57EE0D32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7B2B0-0803-1C41-84A9-E5C863C92F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175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46D564-A52F-D844-BE0A-FAAC66F11D1B}"/>
              </a:ext>
            </a:extLst>
          </p:cNvPr>
          <p:cNvSpPr txBox="1"/>
          <p:nvPr/>
        </p:nvSpPr>
        <p:spPr>
          <a:xfrm>
            <a:off x="1" y="290413"/>
            <a:ext cx="962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Special Populations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92F34-14FF-114D-B036-79EC4ECE17D9}"/>
              </a:ext>
            </a:extLst>
          </p:cNvPr>
          <p:cNvSpPr txBox="1"/>
          <p:nvPr/>
        </p:nvSpPr>
        <p:spPr>
          <a:xfrm>
            <a:off x="81023" y="1666754"/>
            <a:ext cx="9545966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Homeless Students:  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Students who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lack a fixed, regular or adequate night-time residence. This includes students who are temporarily sharing housing with other families, living in bus or train stations, hotels, campgrounds, or similar settings.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Unaccompanied Students: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Students who are not in the physical custody of a parent or guardian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. T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his includes </a:t>
            </a:r>
            <a:r>
              <a:rPr kumimoji="0" lang="en-US" sz="210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students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who have run away from home as well as those who have been kicked out of their homes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 abandoned by their parents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 for various reasons.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100" b="1" dirty="0">
                <a:solidFill>
                  <a:srgbClr val="000000"/>
                </a:solidFill>
                <a:latin typeface="Calibri"/>
              </a:rPr>
              <a:t>Foster Care Students: </a:t>
            </a:r>
            <a:r>
              <a:rPr lang="en-US" sz="2100" dirty="0">
                <a:solidFill>
                  <a:srgbClr val="000000"/>
                </a:solidFill>
                <a:latin typeface="Calibri"/>
              </a:rPr>
              <a:t>Students who have been legally removed from their parents’ custody due to neglect or abuse.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en-US" sz="2100" b="1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Migrant Students: </a:t>
            </a:r>
            <a:r>
              <a:rPr lang="en-US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A student is considered "migratory" if the parent or guardian is a migratory worker in the agricultural, dairy, lumber, or fishing industries and whose family has moved during the past three years.</a:t>
            </a:r>
            <a:endParaRPr lang="en-US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95529C-5E21-D743-9FBC-5F36C1B48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7B2B0-0803-1C41-84A9-E5C863C92F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9640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61F05D3-A5A1-E348-A93F-263EB71A8C29}"/>
              </a:ext>
            </a:extLst>
          </p:cNvPr>
          <p:cNvSpPr txBox="1"/>
          <p:nvPr/>
        </p:nvSpPr>
        <p:spPr>
          <a:xfrm>
            <a:off x="1620456" y="2303362"/>
            <a:ext cx="883148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latin typeface="Century Gothic" panose="020B0502020202020204" pitchFamily="34" charset="0"/>
              </a:rPr>
              <a:t>Homeless and Unaccompanied Students</a:t>
            </a:r>
            <a:endParaRPr lang="en-US" sz="28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54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7B15C7-F2CC-4E45-8729-0286FBBE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04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46D564-A52F-D844-BE0A-FAAC66F11D1B}"/>
              </a:ext>
            </a:extLst>
          </p:cNvPr>
          <p:cNvSpPr txBox="1"/>
          <p:nvPr/>
        </p:nvSpPr>
        <p:spPr>
          <a:xfrm>
            <a:off x="-1223010" y="178391"/>
            <a:ext cx="47532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92F34-14FF-114D-B036-79EC4ECE17D9}"/>
              </a:ext>
            </a:extLst>
          </p:cNvPr>
          <p:cNvSpPr txBox="1"/>
          <p:nvPr/>
        </p:nvSpPr>
        <p:spPr>
          <a:xfrm>
            <a:off x="411480" y="1485900"/>
            <a:ext cx="97155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Protected by the McKinney-Vento Homeless Assistance Act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The law supports youth between the ages of 3 and 24 and their families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All LEAs are required to identify a Homeless Liaison to ensure the rights of students and families experiencing homelessness are protected and that all students experiencing homelessness have access to FAPE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2921 homeless and unaccompanied students were identified and served during the 22-23 school year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81F12F-7AAB-E144-B43E-00C568DDE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7B2B0-0803-1C41-84A9-E5C863C92F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2860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46D564-A52F-D844-BE0A-FAAC66F11D1B}"/>
              </a:ext>
            </a:extLst>
          </p:cNvPr>
          <p:cNvSpPr txBox="1"/>
          <p:nvPr/>
        </p:nvSpPr>
        <p:spPr>
          <a:xfrm>
            <a:off x="-1143000" y="246320"/>
            <a:ext cx="62522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Supports Provided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92F34-14FF-114D-B036-79EC4ECE17D9}"/>
              </a:ext>
            </a:extLst>
          </p:cNvPr>
          <p:cNvSpPr txBox="1"/>
          <p:nvPr/>
        </p:nvSpPr>
        <p:spPr>
          <a:xfrm>
            <a:off x="417833" y="1543050"/>
            <a:ext cx="9382754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Identification/Referral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Immediate enrollment with or without records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Pre-K and kindergarten children may enroll after state/district deadlines.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Transportation to school of origin or new school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Travel reimbursement for parents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School supplies, materials, fees, and uniforms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Wraparound service coordination and access (</a:t>
            </a:r>
            <a:r>
              <a:rPr kumimoji="0" lang="en-US" sz="2300" b="1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Wraparound Services and SES Advisors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300" b="1" dirty="0">
                <a:solidFill>
                  <a:srgbClr val="000000"/>
                </a:solidFill>
                <a:latin typeface="Calibri"/>
              </a:rPr>
              <a:t>System navigation support (System Navigator)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Collabra</a:t>
            </a:r>
            <a:r>
              <a:rPr lang="en-US" sz="2300" b="1" dirty="0" err="1">
                <a:solidFill>
                  <a:srgbClr val="000000"/>
                </a:solidFill>
                <a:latin typeface="Calibri"/>
              </a:rPr>
              <a:t>tion</a:t>
            </a:r>
            <a:r>
              <a:rPr lang="en-US" sz="2300" b="1">
                <a:solidFill>
                  <a:srgbClr val="000000"/>
                </a:solidFill>
                <a:latin typeface="Calibri"/>
              </a:rPr>
              <a:t> with continuum of care agencies (COCs) and the Youth Homeless Development Program</a:t>
            </a:r>
            <a:endParaRPr kumimoji="0" lang="en-US" sz="23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81F12F-7AAB-E144-B43E-00C568DDE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7B2B0-0803-1C41-84A9-E5C863C92F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273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3992F34-14FF-114D-B036-79EC4ECE17D9}"/>
              </a:ext>
            </a:extLst>
          </p:cNvPr>
          <p:cNvSpPr txBox="1"/>
          <p:nvPr/>
        </p:nvSpPr>
        <p:spPr>
          <a:xfrm>
            <a:off x="304953" y="1674008"/>
            <a:ext cx="9286875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/>
              <a:buChar char="•"/>
              <a:defRPr/>
            </a:pP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IEP support to ensure the rights of parents and students are protected</a:t>
            </a:r>
          </a:p>
          <a:p>
            <a:pPr marL="342900" lvl="0" indent="-342900">
              <a:buFont typeface="Arial"/>
              <a:buChar char="•"/>
              <a:defRPr/>
            </a:pP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Access to all school and extra-curricular activities and programs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Confidentiality of living arrangements, hardship, and records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School-based point of contact support (</a:t>
            </a:r>
            <a:r>
              <a:rPr kumimoji="0" lang="en-US" sz="2300" b="1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Transition Specialists</a:t>
            </a: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Enrollment and placement assistance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Progress monitoring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Post-high school planning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81F12F-7AAB-E144-B43E-00C568DDE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7B2B0-0803-1C41-84A9-E5C863C92F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1291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61F05D3-A5A1-E348-A93F-263EB71A8C29}"/>
              </a:ext>
            </a:extLst>
          </p:cNvPr>
          <p:cNvSpPr txBox="1"/>
          <p:nvPr/>
        </p:nvSpPr>
        <p:spPr>
          <a:xfrm>
            <a:off x="1620457" y="2303362"/>
            <a:ext cx="870416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800" b="1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4800" b="1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latin typeface="Century Gothic" panose="020B0502020202020204" pitchFamily="34" charset="0"/>
              </a:rPr>
              <a:t>Foster Care Students</a:t>
            </a:r>
            <a:endParaRPr lang="en-US" sz="2800" b="1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2800" b="1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5400" b="1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en-US" sz="3200" b="1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7B15C7-F2CC-4E45-8729-0286FBBE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9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46D564-A52F-D844-BE0A-FAAC66F11D1B}"/>
              </a:ext>
            </a:extLst>
          </p:cNvPr>
          <p:cNvSpPr txBox="1"/>
          <p:nvPr/>
        </p:nvSpPr>
        <p:spPr>
          <a:xfrm>
            <a:off x="-1248763" y="189515"/>
            <a:ext cx="5097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92F34-14FF-114D-B036-79EC4ECE17D9}"/>
              </a:ext>
            </a:extLst>
          </p:cNvPr>
          <p:cNvSpPr txBox="1"/>
          <p:nvPr/>
        </p:nvSpPr>
        <p:spPr>
          <a:xfrm>
            <a:off x="4222876" y="1870420"/>
            <a:ext cx="668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9486" y="1512868"/>
            <a:ext cx="880418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Protected by ESSA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ESSA requires LEAs to identify a Point of Contact to serve as the liaison between the LEA and DCS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The law requires the establishment of policies to protect the rights of foster care students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law re</a:t>
            </a:r>
            <a:r>
              <a:rPr lang="en-US" sz="2400">
                <a:solidFill>
                  <a:srgbClr val="000000"/>
                </a:solidFill>
                <a:latin typeface="Calibri"/>
              </a:rPr>
              <a:t>quires weekly collaboration and training between LEA and DCS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412 foster care students were identified and served during the 22-23 school year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D796B7-A149-554E-B5DC-0C16EA361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7B2B0-0803-1C41-84A9-E5C863C92F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9273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46D564-A52F-D844-BE0A-FAAC66F11D1B}"/>
              </a:ext>
            </a:extLst>
          </p:cNvPr>
          <p:cNvSpPr txBox="1"/>
          <p:nvPr/>
        </p:nvSpPr>
        <p:spPr>
          <a:xfrm>
            <a:off x="-925831" y="237282"/>
            <a:ext cx="5451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0"/>
                    </a:prstClr>
                  </a:outerShdw>
                </a:effectLst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Key DCS Staff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92F34-14FF-114D-B036-79EC4ECE17D9}"/>
              </a:ext>
            </a:extLst>
          </p:cNvPr>
          <p:cNvSpPr txBox="1"/>
          <p:nvPr/>
        </p:nvSpPr>
        <p:spPr>
          <a:xfrm>
            <a:off x="4222876" y="1870420"/>
            <a:ext cx="668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971" y="1513114"/>
            <a:ext cx="9220199" cy="4461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100" b="1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FAMILY SERVICE WORKER: </a:t>
            </a:r>
            <a:r>
              <a:rPr kumimoji="0" lang="en-US" sz="2100" b="0" i="0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State-recognized custodian for the child.  Must attend all meetings, hearings, and medical appointments for the custodial child. (Parent One)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100" b="1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EDUCATION SPECIALIST: </a:t>
            </a:r>
            <a:r>
              <a:rPr kumimoji="0" lang="en-US" sz="2100" b="0" i="0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Oversees the educational aspects of the case.  Must be involved in all school meetings. (Parent Two)\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100" b="1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AGENCY WORKER: </a:t>
            </a:r>
            <a:r>
              <a:rPr kumimoji="0" lang="en-US" sz="2100" b="0" i="0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Appointed by DCS and act as an extension of the DCS case manager.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100" b="1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FOSTER PARENT: </a:t>
            </a:r>
            <a:r>
              <a:rPr kumimoji="0" lang="en-US" sz="2100" b="0" i="0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Provides care and shelter for the custodial child.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100" b="1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GUARDIAN AD LITEMS: </a:t>
            </a:r>
            <a:r>
              <a:rPr kumimoji="0" lang="en-US" sz="2100" b="0" i="0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Court appointed advocate for students in DCS custody.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100" b="1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CHILD PROTECTIVE SERVICES: </a:t>
            </a:r>
            <a:r>
              <a:rPr kumimoji="0" lang="en-US" sz="2100" b="0" i="0" u="none" strike="noStrike" kern="1200" cap="none" spc="0" normalizeH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Investigators of allegations of child abuse or neglect.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100" b="1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Local Contracted Agencies-No Home Visits At School!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200" b="0" i="0" u="none" strike="noStrike" kern="1200" cap="none" spc="0" normalizeH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D796B7-A149-554E-B5DC-0C16EA361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7B2B0-0803-1C41-84A9-E5C863C92F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1434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6346</TotalTime>
  <Words>913</Words>
  <Application>Microsoft Office PowerPoint</Application>
  <PresentationFormat>Widescreen</PresentationFormat>
  <Paragraphs>124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Times New Roman</vt:lpstr>
      <vt:lpstr>Times New Roman (Body CS)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P PACHUCKI</dc:creator>
  <cp:lastModifiedBy>Lawanda Clark</cp:lastModifiedBy>
  <cp:revision>40</cp:revision>
  <cp:lastPrinted>2022-03-10T16:14:14Z</cp:lastPrinted>
  <dcterms:created xsi:type="dcterms:W3CDTF">2021-01-13T15:17:27Z</dcterms:created>
  <dcterms:modified xsi:type="dcterms:W3CDTF">2025-09-12T00:26:27Z</dcterms:modified>
</cp:coreProperties>
</file>