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4"/>
  </p:sldMasterIdLst>
  <p:notesMasterIdLst>
    <p:notesMasterId r:id="rId44"/>
  </p:notesMasterIdLst>
  <p:handoutMasterIdLst>
    <p:handoutMasterId r:id="rId45"/>
  </p:handoutMasterIdLst>
  <p:sldIdLst>
    <p:sldId id="256" r:id="rId5"/>
    <p:sldId id="284" r:id="rId6"/>
    <p:sldId id="294" r:id="rId7"/>
    <p:sldId id="295" r:id="rId8"/>
    <p:sldId id="296" r:id="rId9"/>
    <p:sldId id="297" r:id="rId10"/>
    <p:sldId id="298" r:id="rId11"/>
    <p:sldId id="299" r:id="rId12"/>
    <p:sldId id="285" r:id="rId13"/>
    <p:sldId id="287" r:id="rId14"/>
    <p:sldId id="288" r:id="rId15"/>
    <p:sldId id="286" r:id="rId16"/>
    <p:sldId id="258" r:id="rId17"/>
    <p:sldId id="267" r:id="rId18"/>
    <p:sldId id="291" r:id="rId19"/>
    <p:sldId id="301" r:id="rId20"/>
    <p:sldId id="260" r:id="rId21"/>
    <p:sldId id="280" r:id="rId22"/>
    <p:sldId id="263" r:id="rId23"/>
    <p:sldId id="302" r:id="rId24"/>
    <p:sldId id="303" r:id="rId25"/>
    <p:sldId id="300" r:id="rId26"/>
    <p:sldId id="304" r:id="rId27"/>
    <p:sldId id="292" r:id="rId28"/>
    <p:sldId id="293" r:id="rId29"/>
    <p:sldId id="276" r:id="rId30"/>
    <p:sldId id="269" r:id="rId31"/>
    <p:sldId id="270" r:id="rId32"/>
    <p:sldId id="305" r:id="rId33"/>
    <p:sldId id="275" r:id="rId34"/>
    <p:sldId id="271" r:id="rId35"/>
    <p:sldId id="272" r:id="rId36"/>
    <p:sldId id="278" r:id="rId37"/>
    <p:sldId id="306" r:id="rId38"/>
    <p:sldId id="307" r:id="rId39"/>
    <p:sldId id="308" r:id="rId40"/>
    <p:sldId id="274" r:id="rId41"/>
    <p:sldId id="290" r:id="rId42"/>
    <p:sldId id="289" r:id="rId43"/>
  </p:sldIdLst>
  <p:sldSz cx="9144000" cy="6858000" type="screen4x3"/>
  <p:notesSz cx="6858000" cy="91995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2060"/>
    <a:srgbClr val="011747"/>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p:cViewPr varScale="1">
        <p:scale>
          <a:sx n="81" d="100"/>
          <a:sy n="81" d="100"/>
        </p:scale>
        <p:origin x="1522"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5C3D1FD4-602F-4BD5-9E2D-DC0F4D34BC84}"/>
              </a:ext>
            </a:extLst>
          </p:cNvPr>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dirty="0"/>
          </a:p>
        </p:txBody>
      </p:sp>
      <p:sp>
        <p:nvSpPr>
          <p:cNvPr id="37891" name="Rectangle 3">
            <a:extLst>
              <a:ext uri="{FF2B5EF4-FFF2-40B4-BE49-F238E27FC236}">
                <a16:creationId xmlns:a16="http://schemas.microsoft.com/office/drawing/2014/main" id="{8A152200-5ED0-494D-8158-E5555D89350A}"/>
              </a:ext>
            </a:extLst>
          </p:cNvPr>
          <p:cNvSpPr>
            <a:spLocks noGrp="1" noChangeArrowheads="1"/>
          </p:cNvSpPr>
          <p:nvPr>
            <p:ph type="dt" sz="quarter"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dirty="0"/>
          </a:p>
        </p:txBody>
      </p:sp>
      <p:sp>
        <p:nvSpPr>
          <p:cNvPr id="37892" name="Rectangle 4">
            <a:extLst>
              <a:ext uri="{FF2B5EF4-FFF2-40B4-BE49-F238E27FC236}">
                <a16:creationId xmlns:a16="http://schemas.microsoft.com/office/drawing/2014/main" id="{97650898-0A93-4B04-A216-609FACC8EF7C}"/>
              </a:ext>
            </a:extLst>
          </p:cNvPr>
          <p:cNvSpPr>
            <a:spLocks noGrp="1" noChangeArrowheads="1"/>
          </p:cNvSpPr>
          <p:nvPr>
            <p:ph type="ftr" sz="quarter" idx="2"/>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dirty="0"/>
          </a:p>
        </p:txBody>
      </p:sp>
      <p:sp>
        <p:nvSpPr>
          <p:cNvPr id="37893" name="Rectangle 5">
            <a:extLst>
              <a:ext uri="{FF2B5EF4-FFF2-40B4-BE49-F238E27FC236}">
                <a16:creationId xmlns:a16="http://schemas.microsoft.com/office/drawing/2014/main" id="{47A5ACFE-63C6-4E70-872F-69DC1E4E8046}"/>
              </a:ext>
            </a:extLst>
          </p:cNvPr>
          <p:cNvSpPr>
            <a:spLocks noGrp="1" noChangeArrowheads="1"/>
          </p:cNvSpPr>
          <p:nvPr>
            <p:ph type="sldNum" sz="quarter" idx="3"/>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062C7273-C225-411C-B633-ECE03DCB853E}" type="slidenum">
              <a:rPr lang="en-US" altLang="en-US"/>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D33AD5-ECCF-4DDB-97CD-1AF9B58799F9}"/>
              </a:ext>
            </a:extLst>
          </p:cNvPr>
          <p:cNvSpPr>
            <a:spLocks noGrp="1"/>
          </p:cNvSpPr>
          <p:nvPr>
            <p:ph type="hdr" sz="quarter"/>
          </p:nvPr>
        </p:nvSpPr>
        <p:spPr>
          <a:xfrm>
            <a:off x="0" y="0"/>
            <a:ext cx="2971800" cy="461963"/>
          </a:xfrm>
          <a:prstGeom prst="rect">
            <a:avLst/>
          </a:prstGeom>
        </p:spPr>
        <p:txBody>
          <a:bodyPr vert="horz" lIns="91440" tIns="45720" rIns="91440" bIns="45720" rtlCol="0"/>
          <a:lstStyle>
            <a:lvl1pPr algn="l" eaLnBrk="1" hangingPunct="1">
              <a:defRPr sz="1200"/>
            </a:lvl1pPr>
          </a:lstStyle>
          <a:p>
            <a:pPr>
              <a:defRPr/>
            </a:pPr>
            <a:endParaRPr lang="en-US" dirty="0"/>
          </a:p>
        </p:txBody>
      </p:sp>
      <p:sp>
        <p:nvSpPr>
          <p:cNvPr id="3" name="Date Placeholder 2">
            <a:extLst>
              <a:ext uri="{FF2B5EF4-FFF2-40B4-BE49-F238E27FC236}">
                <a16:creationId xmlns:a16="http://schemas.microsoft.com/office/drawing/2014/main" id="{0D1A01F4-042F-45A9-815F-7EE412B4BC54}"/>
              </a:ext>
            </a:extLst>
          </p:cNvPr>
          <p:cNvSpPr>
            <a:spLocks noGrp="1"/>
          </p:cNvSpPr>
          <p:nvPr>
            <p:ph type="dt" idx="1"/>
          </p:nvPr>
        </p:nvSpPr>
        <p:spPr>
          <a:xfrm>
            <a:off x="3884613" y="0"/>
            <a:ext cx="2971800" cy="461963"/>
          </a:xfrm>
          <a:prstGeom prst="rect">
            <a:avLst/>
          </a:prstGeom>
        </p:spPr>
        <p:txBody>
          <a:bodyPr vert="horz" lIns="91440" tIns="45720" rIns="91440" bIns="45720" rtlCol="0"/>
          <a:lstStyle>
            <a:lvl1pPr algn="r" eaLnBrk="1" hangingPunct="1">
              <a:defRPr sz="1200"/>
            </a:lvl1pPr>
          </a:lstStyle>
          <a:p>
            <a:pPr>
              <a:defRPr/>
            </a:pPr>
            <a:fld id="{518BDDEA-5461-46D3-B358-71BCACAEBC7B}" type="datetimeFigureOut">
              <a:rPr lang="en-US"/>
              <a:pPr>
                <a:defRPr/>
              </a:pPr>
              <a:t>9/11/2025</a:t>
            </a:fld>
            <a:endParaRPr lang="en-US" dirty="0"/>
          </a:p>
        </p:txBody>
      </p:sp>
      <p:sp>
        <p:nvSpPr>
          <p:cNvPr id="4" name="Slide Image Placeholder 3">
            <a:extLst>
              <a:ext uri="{FF2B5EF4-FFF2-40B4-BE49-F238E27FC236}">
                <a16:creationId xmlns:a16="http://schemas.microsoft.com/office/drawing/2014/main" id="{C1C8F6F9-7883-4F39-AD8C-2810DE97F15F}"/>
              </a:ext>
            </a:extLst>
          </p:cNvPr>
          <p:cNvSpPr>
            <a:spLocks noGrp="1" noRot="1" noChangeAspect="1"/>
          </p:cNvSpPr>
          <p:nvPr>
            <p:ph type="sldImg" idx="2"/>
          </p:nvPr>
        </p:nvSpPr>
        <p:spPr>
          <a:xfrm>
            <a:off x="1358900" y="1149350"/>
            <a:ext cx="4140200" cy="3105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97AA0AB-CAFD-4B70-81A0-732E98BBC3F4}"/>
              </a:ext>
            </a:extLst>
          </p:cNvPr>
          <p:cNvSpPr>
            <a:spLocks noGrp="1"/>
          </p:cNvSpPr>
          <p:nvPr>
            <p:ph type="body" sz="quarter" idx="3"/>
          </p:nvPr>
        </p:nvSpPr>
        <p:spPr>
          <a:xfrm>
            <a:off x="685800" y="4427538"/>
            <a:ext cx="5486400" cy="3622675"/>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66F5A20-6AFF-474F-B8CB-91F7501448A0}"/>
              </a:ext>
            </a:extLst>
          </p:cNvPr>
          <p:cNvSpPr>
            <a:spLocks noGrp="1"/>
          </p:cNvSpPr>
          <p:nvPr>
            <p:ph type="ftr" sz="quarter" idx="4"/>
          </p:nvPr>
        </p:nvSpPr>
        <p:spPr>
          <a:xfrm>
            <a:off x="0" y="8737600"/>
            <a:ext cx="2971800" cy="461963"/>
          </a:xfrm>
          <a:prstGeom prst="rect">
            <a:avLst/>
          </a:prstGeom>
        </p:spPr>
        <p:txBody>
          <a:bodyPr vert="horz" lIns="91440" tIns="45720" rIns="91440" bIns="45720" rtlCol="0" anchor="b"/>
          <a:lstStyle>
            <a:lvl1pPr algn="l" eaLnBrk="1" hangingPunct="1">
              <a:defRPr sz="1200"/>
            </a:lvl1pPr>
          </a:lstStyle>
          <a:p>
            <a:pPr>
              <a:defRPr/>
            </a:pPr>
            <a:endParaRPr lang="en-US" dirty="0"/>
          </a:p>
        </p:txBody>
      </p:sp>
      <p:sp>
        <p:nvSpPr>
          <p:cNvPr id="7" name="Slide Number Placeholder 6">
            <a:extLst>
              <a:ext uri="{FF2B5EF4-FFF2-40B4-BE49-F238E27FC236}">
                <a16:creationId xmlns:a16="http://schemas.microsoft.com/office/drawing/2014/main" id="{D2F9288C-D0CF-4BB2-9F7D-B26EBFBDAC57}"/>
              </a:ext>
            </a:extLst>
          </p:cNvPr>
          <p:cNvSpPr>
            <a:spLocks noGrp="1"/>
          </p:cNvSpPr>
          <p:nvPr>
            <p:ph type="sldNum" sz="quarter" idx="5"/>
          </p:nvPr>
        </p:nvSpPr>
        <p:spPr>
          <a:xfrm>
            <a:off x="3884613" y="8737600"/>
            <a:ext cx="2971800" cy="46196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457CCA6-F77F-45B1-93DB-4CB6604A495C}"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57CCA6-F77F-45B1-93DB-4CB6604A495C}" type="slidenum">
              <a:rPr lang="en-US" altLang="en-US" smtClean="0"/>
              <a:pPr/>
              <a:t>39</a:t>
            </a:fld>
            <a:endParaRPr lang="en-US" altLang="en-US" dirty="0"/>
          </a:p>
        </p:txBody>
      </p:sp>
    </p:spTree>
    <p:extLst>
      <p:ext uri="{BB962C8B-B14F-4D97-AF65-F5344CB8AC3E}">
        <p14:creationId xmlns:p14="http://schemas.microsoft.com/office/powerpoint/2010/main" val="42448290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8" name="Rectangle 7"/>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9" cy="2554758"/>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1" y="4777380"/>
            <a:ext cx="591767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7500385" y="1828799"/>
            <a:ext cx="990599" cy="228659"/>
          </a:xfrm>
        </p:spPr>
        <p:txBody>
          <a:bodyPr anchor="t" anchorCtr="0"/>
          <a:lstStyle>
            <a:lvl1pPr algn="l">
              <a:defRPr b="0" i="0">
                <a:solidFill>
                  <a:schemeClr val="bg1"/>
                </a:solidFill>
              </a:defRPr>
            </a:lvl1pPr>
          </a:lstStyle>
          <a:p>
            <a:pPr>
              <a:defRPr/>
            </a:pPr>
            <a:endParaRPr lang="en-US" dirty="0"/>
          </a:p>
        </p:txBody>
      </p:sp>
      <p:sp>
        <p:nvSpPr>
          <p:cNvPr id="5" name="Footer Placeholder 4"/>
          <p:cNvSpPr>
            <a:spLocks noGrp="1"/>
          </p:cNvSpPr>
          <p:nvPr>
            <p:ph type="ftr" sz="quarter" idx="11"/>
          </p:nvPr>
        </p:nvSpPr>
        <p:spPr>
          <a:xfrm rot="5400000">
            <a:off x="6236209" y="3264406"/>
            <a:ext cx="3859795" cy="228660"/>
          </a:xfrm>
        </p:spPr>
        <p:txBody>
          <a:bodyPr/>
          <a:lstStyle>
            <a:lvl1pPr>
              <a:defRPr>
                <a:solidFill>
                  <a:schemeClr val="bg1"/>
                </a:solidFill>
              </a:defRPr>
            </a:lvl1pPr>
          </a:lstStyle>
          <a:p>
            <a:pPr>
              <a:defRPr/>
            </a:pP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5279" y="292609"/>
            <a:ext cx="628813" cy="767687"/>
          </a:xfrm>
        </p:spPr>
        <p:txBody>
          <a:bodyPr/>
          <a:lstStyle>
            <a:lvl1pPr>
              <a:defRPr sz="2800" b="0" i="0" baseline="0">
                <a:latin typeface="+mj-lt"/>
              </a:defRPr>
            </a:lvl1pPr>
          </a:lstStyle>
          <a:p>
            <a:fld id="{EBA2D084-B143-45E2-A20B-C49B4BA6B835}" type="slidenum">
              <a:rPr lang="en-US" altLang="en-US" smtClean="0"/>
              <a:pPr/>
              <a:t>‹#›</a:t>
            </a:fld>
            <a:endParaRPr lang="en-US" altLang="en-US" dirty="0"/>
          </a:p>
        </p:txBody>
      </p:sp>
    </p:spTree>
    <p:extLst>
      <p:ext uri="{BB962C8B-B14F-4D97-AF65-F5344CB8AC3E}">
        <p14:creationId xmlns:p14="http://schemas.microsoft.com/office/powerpoint/2010/main" val="111932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528191"/>
            <a:ext cx="6422003"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481105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Rectangle 13"/>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0"/>
            <a:ext cx="6422004" cy="1653117"/>
          </a:xfrm>
        </p:spPr>
        <p:txBody>
          <a:bodyPr anchor="ct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1" y="3509006"/>
            <a:ext cx="6422003" cy="2515873"/>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8" name="Rectangle 1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373565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2308"/>
            <a:ext cx="9144000" cy="6860308"/>
            <a:chOff x="0" y="-2308"/>
            <a:chExt cx="9144000" cy="6860308"/>
          </a:xfrm>
        </p:grpSpPr>
        <p:sp>
          <p:nvSpPr>
            <p:cNvPr id="13" name="Rectangle 12"/>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5"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36" name="Freeform 35"/>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1"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0" name="TextBox 9"/>
          <p:cNvSpPr txBox="1"/>
          <p:nvPr/>
        </p:nvSpPr>
        <p:spPr>
          <a:xfrm>
            <a:off x="644721" y="654263"/>
            <a:ext cx="601591"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11" name="TextBox 10"/>
          <p:cNvSpPr txBox="1"/>
          <p:nvPr/>
        </p:nvSpPr>
        <p:spPr>
          <a:xfrm>
            <a:off x="7227454" y="2900539"/>
            <a:ext cx="538973"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2" name="Title 1"/>
          <p:cNvSpPr>
            <a:spLocks noGrp="1"/>
          </p:cNvSpPr>
          <p:nvPr>
            <p:ph type="title"/>
          </p:nvPr>
        </p:nvSpPr>
        <p:spPr>
          <a:xfrm>
            <a:off x="1128059" y="914401"/>
            <a:ext cx="6160385" cy="2894878"/>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a:xfrm>
            <a:off x="1387279" y="3814473"/>
            <a:ext cx="5646142" cy="333113"/>
          </a:xfrm>
        </p:spPr>
        <p:txBody>
          <a:bodyPr>
            <a:normAutofit/>
          </a:bodyPr>
          <a:lstStyle>
            <a:lvl1pPr marL="0" indent="0">
              <a:buNone/>
              <a:defRPr lang="en-US" sz="1400" b="0" i="0" kern="1200" cap="small" dirty="0">
                <a:solidFill>
                  <a:schemeClr val="accent1"/>
                </a:solidFill>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5"/>
            <a:ext cx="6422005" cy="1024065"/>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lvl1pPr>
              <a:defRPr sz="900"/>
            </a:lvl1pPr>
          </a:lstStyle>
          <a:p>
            <a:pPr>
              <a:defRPr/>
            </a:pPr>
            <a:endParaRPr lang="en-US" dirty="0"/>
          </a:p>
        </p:txBody>
      </p:sp>
      <p:sp>
        <p:nvSpPr>
          <p:cNvPr id="5" name="Footer Placeholder 4"/>
          <p:cNvSpPr>
            <a:spLocks noGrp="1"/>
          </p:cNvSpPr>
          <p:nvPr>
            <p:ph type="ftr" sz="quarter" idx="11"/>
          </p:nvPr>
        </p:nvSpPr>
        <p:spPr/>
        <p:txBody>
          <a:bodyPr/>
          <a:lstStyle>
            <a:lvl1pPr>
              <a:defRPr sz="900"/>
            </a:lvl1pPr>
          </a:lstStyle>
          <a:p>
            <a:pPr>
              <a:defRPr/>
            </a:pPr>
            <a:endParaRPr lang="en-US" dirty="0"/>
          </a:p>
        </p:txBody>
      </p:sp>
      <p:sp>
        <p:nvSpPr>
          <p:cNvPr id="43" name="Rectangle 4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1142763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10" name="Rectangle 9"/>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11"/>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399"/>
            <a:ext cx="6422004" cy="209550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5" name="Rectangle 1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448041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8884" y="927101"/>
            <a:ext cx="6423592"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8884" y="2489199"/>
            <a:ext cx="2310988"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8884" y="3147164"/>
            <a:ext cx="2310988" cy="287771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8471" y="2489201"/>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2" y="3147164"/>
            <a:ext cx="2326750"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0" y="2489200"/>
            <a:ext cx="2313740"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3820" y="3147162"/>
            <a:ext cx="2313739" cy="288836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779153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36973"/>
            <a:ext cx="6423592" cy="699992"/>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39" y="4188546"/>
            <a:ext cx="2314064" cy="64901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8" y="4837558"/>
            <a:ext cx="2309280" cy="118732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4317" y="4188546"/>
            <a:ext cx="2330903"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16"/>
          </p:nvPr>
        </p:nvSpPr>
        <p:spPr>
          <a:xfrm>
            <a:off x="3550622" y="2489200"/>
            <a:ext cx="2025182"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7" y="4846509"/>
            <a:ext cx="2330904" cy="11783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0" y="4184814"/>
            <a:ext cx="229949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17"/>
          </p:nvPr>
        </p:nvSpPr>
        <p:spPr>
          <a:xfrm>
            <a:off x="6104945" y="2489200"/>
            <a:ext cx="2018839"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6510"/>
            <a:ext cx="2299492" cy="118902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1" name="Straight Connector 20"/>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0985079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66441" y="2489200"/>
            <a:ext cx="6343201" cy="35306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lvl1pPr>
              <a:defRPr sz="900"/>
            </a:lvl1pPr>
          </a:lstStyle>
          <a:p>
            <a:pPr>
              <a:defRPr/>
            </a:pPr>
            <a:endParaRPr lang="en-US" dirty="0"/>
          </a:p>
        </p:txBody>
      </p:sp>
      <p:sp>
        <p:nvSpPr>
          <p:cNvPr id="6" name="Slide Number Placeholder 5"/>
          <p:cNvSpPr>
            <a:spLocks noGrp="1"/>
          </p:cNvSpPr>
          <p:nvPr>
            <p:ph type="sldNum" sz="quarter" idx="12"/>
          </p:nvPr>
        </p:nvSpPr>
        <p:spPr/>
        <p:txBody>
          <a:bodyPr/>
          <a:lstStyle/>
          <a:p>
            <a:fld id="{D8B40995-F7B4-4179-A873-DBBE7EE0C961}" type="slidenum">
              <a:rPr lang="en-US" altLang="en-US" smtClean="0"/>
              <a:pPr/>
              <a:t>‹#›</a:t>
            </a:fld>
            <a:endParaRPr lang="en-US" altLang="en-US" dirty="0"/>
          </a:p>
        </p:txBody>
      </p:sp>
    </p:spTree>
    <p:extLst>
      <p:ext uri="{BB962C8B-B14F-4D97-AF65-F5344CB8AC3E}">
        <p14:creationId xmlns:p14="http://schemas.microsoft.com/office/powerpoint/2010/main" val="3119608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48235" y="1447799"/>
            <a:ext cx="4435439" cy="4571999"/>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3" name="Rectangle 1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B362049-4425-4D2E-989E-D13179FAD092}" type="slidenum">
              <a:rPr lang="en-US" altLang="en-US" smtClean="0"/>
              <a:pPr/>
              <a:t>‹#›</a:t>
            </a:fld>
            <a:endParaRPr lang="en-US" altLang="en-US" dirty="0"/>
          </a:p>
        </p:txBody>
      </p:sp>
    </p:spTree>
    <p:extLst>
      <p:ext uri="{BB962C8B-B14F-4D97-AF65-F5344CB8AC3E}">
        <p14:creationId xmlns:p14="http://schemas.microsoft.com/office/powerpoint/2010/main" val="2490597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729C9B8D-710F-482A-A11D-A340CA03FB55}"/>
              </a:ext>
            </a:extLst>
          </p:cNvPr>
          <p:cNvSpPr>
            <a:spLocks noGrp="1"/>
          </p:cNvSpPr>
          <p:nvPr>
            <p:ph type="dt" sz="half" idx="10"/>
          </p:nvPr>
        </p:nvSpPr>
        <p:spPr/>
        <p:txBody>
          <a:bodyPr/>
          <a:lstStyle>
            <a:lvl1pPr>
              <a:defRPr/>
            </a:lvl1pPr>
          </a:lstStyle>
          <a:p>
            <a:pPr>
              <a:defRPr/>
            </a:pPr>
            <a:endParaRPr lang="en-US" dirty="0"/>
          </a:p>
        </p:txBody>
      </p:sp>
      <p:sp>
        <p:nvSpPr>
          <p:cNvPr id="6" name="Footer Placeholder 21">
            <a:extLst>
              <a:ext uri="{FF2B5EF4-FFF2-40B4-BE49-F238E27FC236}">
                <a16:creationId xmlns:a16="http://schemas.microsoft.com/office/drawing/2014/main" id="{F3BFB16B-9327-405F-88A6-B519DDBEFB6F}"/>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17">
            <a:extLst>
              <a:ext uri="{FF2B5EF4-FFF2-40B4-BE49-F238E27FC236}">
                <a16:creationId xmlns:a16="http://schemas.microsoft.com/office/drawing/2014/main" id="{9454F0C1-8FCA-4E4A-BAFC-E611F3158FFA}"/>
              </a:ext>
            </a:extLst>
          </p:cNvPr>
          <p:cNvSpPr>
            <a:spLocks noGrp="1"/>
          </p:cNvSpPr>
          <p:nvPr>
            <p:ph type="sldNum" sz="quarter" idx="12"/>
          </p:nvPr>
        </p:nvSpPr>
        <p:spPr/>
        <p:txBody>
          <a:bodyPr/>
          <a:lstStyle>
            <a:lvl1pPr>
              <a:defRPr/>
            </a:lvl1pPr>
          </a:lstStyle>
          <a:p>
            <a:fld id="{1D9FA977-B829-4991-BE33-4536E5433B16}" type="slidenum">
              <a:rPr lang="en-US" altLang="en-US"/>
              <a:pPr/>
              <a:t>‹#›</a:t>
            </a:fld>
            <a:endParaRPr lang="en-US" altLang="en-US" dirty="0"/>
          </a:p>
        </p:txBody>
      </p:sp>
    </p:spTree>
    <p:extLst>
      <p:ext uri="{BB962C8B-B14F-4D97-AF65-F5344CB8AC3E}">
        <p14:creationId xmlns:p14="http://schemas.microsoft.com/office/powerpoint/2010/main" val="4245521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5123A7DA-0648-4E2F-93DD-EDFA6FA78705}"/>
              </a:ext>
            </a:extLst>
          </p:cNvPr>
          <p:cNvSpPr>
            <a:spLocks noGrp="1"/>
          </p:cNvSpPr>
          <p:nvPr>
            <p:ph type="dt" sz="half" idx="10"/>
          </p:nvPr>
        </p:nvSpPr>
        <p:spPr/>
        <p:txBody>
          <a:bodyPr/>
          <a:lstStyle>
            <a:lvl1pPr>
              <a:defRPr/>
            </a:lvl1pPr>
          </a:lstStyle>
          <a:p>
            <a:pPr>
              <a:defRPr/>
            </a:pPr>
            <a:endParaRPr lang="en-US" dirty="0"/>
          </a:p>
        </p:txBody>
      </p:sp>
      <p:sp>
        <p:nvSpPr>
          <p:cNvPr id="6" name="Footer Placeholder 21">
            <a:extLst>
              <a:ext uri="{FF2B5EF4-FFF2-40B4-BE49-F238E27FC236}">
                <a16:creationId xmlns:a16="http://schemas.microsoft.com/office/drawing/2014/main" id="{3D0F07AE-284F-43F8-A2E1-CD1F3FA32EE0}"/>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17">
            <a:extLst>
              <a:ext uri="{FF2B5EF4-FFF2-40B4-BE49-F238E27FC236}">
                <a16:creationId xmlns:a16="http://schemas.microsoft.com/office/drawing/2014/main" id="{85A487AD-5FBE-451A-AA21-9EBAF70855B6}"/>
              </a:ext>
            </a:extLst>
          </p:cNvPr>
          <p:cNvSpPr>
            <a:spLocks noGrp="1"/>
          </p:cNvSpPr>
          <p:nvPr>
            <p:ph type="sldNum" sz="quarter" idx="12"/>
          </p:nvPr>
        </p:nvSpPr>
        <p:spPr/>
        <p:txBody>
          <a:bodyPr/>
          <a:lstStyle>
            <a:lvl1pPr>
              <a:defRPr/>
            </a:lvl1pPr>
          </a:lstStyle>
          <a:p>
            <a:fld id="{BD12C7EB-4930-4C94-92EC-5A8883C1F6FF}" type="slidenum">
              <a:rPr lang="en-US" altLang="en-US"/>
              <a:pPr/>
              <a:t>‹#›</a:t>
            </a:fld>
            <a:endParaRPr lang="en-US" altLang="en-US" dirty="0"/>
          </a:p>
        </p:txBody>
      </p:sp>
    </p:spTree>
    <p:extLst>
      <p:ext uri="{BB962C8B-B14F-4D97-AF65-F5344CB8AC3E}">
        <p14:creationId xmlns:p14="http://schemas.microsoft.com/office/powerpoint/2010/main" val="220941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lvl1pPr>
              <a:defRPr sz="900"/>
            </a:lvl1pPr>
          </a:lstStyle>
          <a:p>
            <a:pPr>
              <a:defRPr/>
            </a:pPr>
            <a:endParaRPr lang="en-US" dirty="0"/>
          </a:p>
        </p:txBody>
      </p:sp>
      <p:sp>
        <p:nvSpPr>
          <p:cNvPr id="6" name="Slide Number Placeholder 5"/>
          <p:cNvSpPr>
            <a:spLocks noGrp="1"/>
          </p:cNvSpPr>
          <p:nvPr>
            <p:ph type="sldNum" sz="quarter" idx="12"/>
          </p:nvPr>
        </p:nvSpPr>
        <p:spPr/>
        <p:txBody>
          <a:bodyPr/>
          <a:lstStyle/>
          <a:p>
            <a:fld id="{EDAFA6EA-687C-49BB-9B38-FE4833EB2A38}" type="slidenum">
              <a:rPr lang="en-US" altLang="en-US" smtClean="0"/>
              <a:pPr/>
              <a:t>‹#›</a:t>
            </a:fld>
            <a:endParaRPr lang="en-US" altLang="en-US" dirty="0"/>
          </a:p>
        </p:txBody>
      </p:sp>
    </p:spTree>
    <p:extLst>
      <p:ext uri="{BB962C8B-B14F-4D97-AF65-F5344CB8AC3E}">
        <p14:creationId xmlns:p14="http://schemas.microsoft.com/office/powerpoint/2010/main" val="392564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257588"/>
            <a:ext cx="3101765" cy="3020343"/>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54653" cy="302034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3" name="Rectangle 1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DB08CF-5C61-4F95-B4C2-6D4D646D3F78}" type="slidenum">
              <a:rPr lang="en-US" altLang="en-US" smtClean="0"/>
              <a:pPr/>
              <a:t>‹#›</a:t>
            </a:fld>
            <a:endParaRPr lang="en-US" altLang="en-US" dirty="0"/>
          </a:p>
        </p:txBody>
      </p:sp>
    </p:spTree>
    <p:extLst>
      <p:ext uri="{BB962C8B-B14F-4D97-AF65-F5344CB8AC3E}">
        <p14:creationId xmlns:p14="http://schemas.microsoft.com/office/powerpoint/2010/main" val="3872804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80" cy="353060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306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8ABDCDDB-F31E-4912-BDF9-E3ECCC9856CD}" type="slidenum">
              <a:rPr lang="en-US" altLang="en-US" smtClean="0"/>
              <a:pPr/>
              <a:t>‹#›</a:t>
            </a:fld>
            <a:endParaRPr lang="en-US" altLang="en-US" dirty="0"/>
          </a:p>
        </p:txBody>
      </p:sp>
    </p:spTree>
    <p:extLst>
      <p:ext uri="{BB962C8B-B14F-4D97-AF65-F5344CB8AC3E}">
        <p14:creationId xmlns:p14="http://schemas.microsoft.com/office/powerpoint/2010/main" val="1136244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1" y="3248490"/>
            <a:ext cx="3636978"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8490"/>
            <a:ext cx="3636979" cy="277131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fld id="{3D5FE853-E102-4B77-A817-D92FCAAF8E15}" type="slidenum">
              <a:rPr lang="en-US" altLang="en-US" smtClean="0"/>
              <a:pPr/>
              <a:t>‹#›</a:t>
            </a:fld>
            <a:endParaRPr lang="en-US" altLang="en-US" dirty="0"/>
          </a:p>
        </p:txBody>
      </p:sp>
    </p:spTree>
    <p:extLst>
      <p:ext uri="{BB962C8B-B14F-4D97-AF65-F5344CB8AC3E}">
        <p14:creationId xmlns:p14="http://schemas.microsoft.com/office/powerpoint/2010/main" val="1677301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4E0CD3E6-83C0-4C58-B5D8-13C5E5759155}" type="slidenum">
              <a:rPr lang="en-US" altLang="en-US" smtClean="0"/>
              <a:pPr/>
              <a:t>‹#›</a:t>
            </a:fld>
            <a:endParaRPr lang="en-US" altLang="en-US" dirty="0"/>
          </a:p>
        </p:txBody>
      </p:sp>
    </p:spTree>
    <p:extLst>
      <p:ext uri="{BB962C8B-B14F-4D97-AF65-F5344CB8AC3E}">
        <p14:creationId xmlns:p14="http://schemas.microsoft.com/office/powerpoint/2010/main" val="2359067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A84B962-5F63-479D-8381-91F42AA88ED5}" type="slidenum">
              <a:rPr lang="en-US" altLang="en-US" smtClean="0"/>
              <a:pPr/>
              <a:t>‹#›</a:t>
            </a:fld>
            <a:endParaRPr lang="en-US" altLang="en-US" dirty="0"/>
          </a:p>
        </p:txBody>
      </p:sp>
    </p:spTree>
    <p:extLst>
      <p:ext uri="{BB962C8B-B14F-4D97-AF65-F5344CB8AC3E}">
        <p14:creationId xmlns:p14="http://schemas.microsoft.com/office/powerpoint/2010/main" val="1295880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97437"/>
            <a:ext cx="2712589"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086844"/>
            <a:ext cx="2712590" cy="2925413"/>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17C6FA9-D447-4C7F-9825-9517B9670405}" type="slidenum">
              <a:rPr lang="en-US" altLang="en-US" smtClean="0"/>
              <a:pPr/>
              <a:t>‹#›</a:t>
            </a:fld>
            <a:endParaRPr lang="en-US" altLang="en-US" dirty="0"/>
          </a:p>
        </p:txBody>
      </p:sp>
    </p:spTree>
    <p:extLst>
      <p:ext uri="{BB962C8B-B14F-4D97-AF65-F5344CB8AC3E}">
        <p14:creationId xmlns:p14="http://schemas.microsoft.com/office/powerpoint/2010/main" val="1412448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2" y="1362190"/>
            <a:ext cx="2987087"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51591" y="3088562"/>
            <a:ext cx="3001938" cy="2448637"/>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993C70A-9EF2-45A0-84BC-013B46440884}" type="slidenum">
              <a:rPr lang="en-US" altLang="en-US" smtClean="0"/>
              <a:pPr/>
              <a:t>‹#›</a:t>
            </a:fld>
            <a:endParaRPr lang="en-US" altLang="en-US" dirty="0"/>
          </a:p>
        </p:txBody>
      </p:sp>
    </p:spTree>
    <p:extLst>
      <p:ext uri="{BB962C8B-B14F-4D97-AF65-F5344CB8AC3E}">
        <p14:creationId xmlns:p14="http://schemas.microsoft.com/office/powerpoint/2010/main" val="3934852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15" name="Rectangle 14"/>
            <p:cNvSpPr/>
            <p:nvPr/>
          </p:nvSpPr>
          <p:spPr>
            <a:xfrm>
              <a:off x="0" y="0"/>
              <a:ext cx="9144000" cy="6858000"/>
            </a:xfrm>
            <a:prstGeom prst="rect">
              <a:avLst/>
            </a:prstGeom>
            <a:blipFill>
              <a:blip r:embed="rId21">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1854142"/>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6"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3564" y="925605"/>
            <a:ext cx="6346078" cy="71135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0"/>
            <a:ext cx="6343201"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90842" y="6365497"/>
            <a:ext cx="3859795" cy="228660"/>
          </a:xfrm>
          <a:prstGeom prst="rect">
            <a:avLst/>
          </a:prstGeom>
        </p:spPr>
        <p:txBody>
          <a:bodyPr vert="horz" lIns="91440" tIns="45720" rIns="91440" bIns="45720" rtlCol="0" anchor="b"/>
          <a:lstStyle>
            <a:lvl1pPr algn="l">
              <a:defRPr sz="1000" b="1" i="0">
                <a:solidFill>
                  <a:schemeClr val="accent1"/>
                </a:solidFill>
              </a:defRPr>
            </a:lvl1pPr>
          </a:lstStyle>
          <a:p>
            <a:pPr>
              <a:defRPr/>
            </a:pPr>
            <a:endParaRPr lang="en-US" dirty="0"/>
          </a:p>
        </p:txBody>
      </p:sp>
      <p:sp>
        <p:nvSpPr>
          <p:cNvPr id="4" name="Date Placeholder 3"/>
          <p:cNvSpPr>
            <a:spLocks noGrp="1"/>
          </p:cNvSpPr>
          <p:nvPr>
            <p:ph type="dt" sz="half" idx="2"/>
          </p:nvPr>
        </p:nvSpPr>
        <p:spPr>
          <a:xfrm>
            <a:off x="7574443" y="6371444"/>
            <a:ext cx="990599" cy="228659"/>
          </a:xfrm>
          <a:prstGeom prst="rect">
            <a:avLst/>
          </a:prstGeom>
        </p:spPr>
        <p:txBody>
          <a:bodyPr vert="horz" lIns="91440" tIns="45720" rIns="91440" bIns="45720" rtlCol="0" anchor="b"/>
          <a:lstStyle>
            <a:lvl1pPr algn="r">
              <a:defRPr sz="900" b="1" i="0">
                <a:solidFill>
                  <a:schemeClr val="accent1"/>
                </a:solidFill>
              </a:defRPr>
            </a:lvl1pPr>
          </a:lstStyle>
          <a:p>
            <a:pPr>
              <a:defRPr/>
            </a:pPr>
            <a:endParaRPr lang="en-US" dirty="0"/>
          </a:p>
        </p:txBody>
      </p:sp>
      <p:sp>
        <p:nvSpPr>
          <p:cNvPr id="17" name="Rectangle 1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7766428" y="295730"/>
            <a:ext cx="628813" cy="767687"/>
          </a:xfrm>
          <a:prstGeom prst="rect">
            <a:avLst/>
          </a:prstGeom>
        </p:spPr>
        <p:txBody>
          <a:bodyPr vert="horz" lIns="91440" tIns="45720" rIns="91440" bIns="45720" rtlCol="0" anchor="b"/>
          <a:lstStyle>
            <a:lvl1pPr algn="ctr">
              <a:defRPr sz="2800" b="0" i="0">
                <a:solidFill>
                  <a:schemeClr val="bg1"/>
                </a:solidFill>
              </a:defRPr>
            </a:lvl1pPr>
          </a:lstStyle>
          <a:p>
            <a:fld id="{F6E002A8-7A08-4D04-89E9-F211555BEBBF}" type="slidenum">
              <a:rPr lang="en-US" altLang="en-US" smtClean="0"/>
              <a:pPr/>
              <a:t>‹#›</a:t>
            </a:fld>
            <a:endParaRPr lang="en-US" altLang="en-US" dirty="0"/>
          </a:p>
        </p:txBody>
      </p:sp>
    </p:spTree>
    <p:extLst>
      <p:ext uri="{BB962C8B-B14F-4D97-AF65-F5344CB8AC3E}">
        <p14:creationId xmlns:p14="http://schemas.microsoft.com/office/powerpoint/2010/main" val="3766390848"/>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 id="2147484029" r:id="rId12"/>
    <p:sldLayoutId id="2147484030" r:id="rId13"/>
    <p:sldLayoutId id="2147484031" r:id="rId14"/>
    <p:sldLayoutId id="2147484032" r:id="rId15"/>
    <p:sldLayoutId id="2147484033" r:id="rId16"/>
    <p:sldLayoutId id="2147484034" r:id="rId17"/>
    <p:sldLayoutId id="2147484035" r:id="rId18"/>
    <p:sldLayoutId id="2147484036" r:id="rId19"/>
  </p:sldLayoutIdLst>
  <p:txStyles>
    <p:titleStyle>
      <a:lvl1pPr algn="l" defTabSz="457200" rtl="0" eaLnBrk="1" latinLnBrk="0" hangingPunct="1">
        <a:spcBef>
          <a:spcPct val="0"/>
        </a:spcBef>
        <a:buNone/>
        <a:defRPr sz="32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tn.gov/content/tn/education/instruction/academic-standards.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lawanda.clark@fraysercs.org"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ecampbell@cismemphis.org" TargetMode="External"/><Relationship Id="rId2" Type="http://schemas.openxmlformats.org/officeDocument/2006/relationships/hyperlink" Target="mailto:Shevonne.Harrell@fraysercs.org" TargetMode="External"/><Relationship Id="rId1" Type="http://schemas.openxmlformats.org/officeDocument/2006/relationships/slideLayout" Target="../slideLayouts/slideLayout19.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hyperlink" Target="mailto:Precious.Russell@fraysercs.org" TargetMode="External"/><Relationship Id="rId2" Type="http://schemas.openxmlformats.org/officeDocument/2006/relationships/hyperlink" Target="mailto:Rachelle.taylor@fraysercs.org" TargetMode="External"/><Relationship Id="rId1" Type="http://schemas.openxmlformats.org/officeDocument/2006/relationships/slideLayout" Target="../slideLayouts/slideLayout19.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hyperlink" Target="mailto:Mshead@fraysercs.org" TargetMode="External"/><Relationship Id="rId2" Type="http://schemas.openxmlformats.org/officeDocument/2006/relationships/notesSlide" Target="../notesSlides/notesSlide1.xml"/><Relationship Id="rId1" Type="http://schemas.openxmlformats.org/officeDocument/2006/relationships/slideLayout" Target="../slideLayouts/slideLayout19.xml"/><Relationship Id="rId5" Type="http://schemas.openxmlformats.org/officeDocument/2006/relationships/image" Target="../media/image2.png"/><Relationship Id="rId4" Type="http://schemas.openxmlformats.org/officeDocument/2006/relationships/hyperlink" Target="mailto:lawanda.clark@fraysercs.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lawanda.clark@fraysercs.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3CC6C86-0037-4068-A5F2-1F933A64C6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990600"/>
            <a:ext cx="4572000" cy="3352800"/>
          </a:xfrm>
          <a:prstGeom prst="rect">
            <a:avLst/>
          </a:prstGeom>
        </p:spPr>
      </p:pic>
      <p:sp>
        <p:nvSpPr>
          <p:cNvPr id="10" name="TextBox 9">
            <a:extLst>
              <a:ext uri="{FF2B5EF4-FFF2-40B4-BE49-F238E27FC236}">
                <a16:creationId xmlns:a16="http://schemas.microsoft.com/office/drawing/2014/main" id="{93C8A1AD-261D-4A86-96B3-87EE8A3BDD95}"/>
              </a:ext>
            </a:extLst>
          </p:cNvPr>
          <p:cNvSpPr txBox="1"/>
          <p:nvPr/>
        </p:nvSpPr>
        <p:spPr>
          <a:xfrm>
            <a:off x="2743200" y="4495800"/>
            <a:ext cx="3886200" cy="923330"/>
          </a:xfrm>
          <a:prstGeom prst="rect">
            <a:avLst/>
          </a:prstGeom>
          <a:noFill/>
        </p:spPr>
        <p:txBody>
          <a:bodyPr wrap="square" rtlCol="0">
            <a:spAutoFit/>
          </a:bodyPr>
          <a:lstStyle/>
          <a:p>
            <a:pPr algn="ctr"/>
            <a:r>
              <a:rPr lang="en-US" b="1" dirty="0">
                <a:solidFill>
                  <a:schemeClr val="bg1"/>
                </a:solidFill>
              </a:rPr>
              <a:t>Annual Title I Meeting </a:t>
            </a:r>
          </a:p>
          <a:p>
            <a:pPr algn="ctr"/>
            <a:r>
              <a:rPr lang="en-US" b="1" dirty="0">
                <a:solidFill>
                  <a:schemeClr val="bg1"/>
                </a:solidFill>
              </a:rPr>
              <a:t>September 9, 2025 4:30 pm </a:t>
            </a:r>
          </a:p>
          <a:p>
            <a:pPr algn="ctr"/>
            <a:r>
              <a:rPr lang="en-US" b="1" dirty="0">
                <a:solidFill>
                  <a:schemeClr val="bg1"/>
                </a:solidFill>
              </a:rPr>
              <a:t>September 11, 2025 9:00 am </a:t>
            </a:r>
          </a:p>
        </p:txBody>
      </p:sp>
      <p:sp>
        <p:nvSpPr>
          <p:cNvPr id="11" name="TextBox 10">
            <a:extLst>
              <a:ext uri="{FF2B5EF4-FFF2-40B4-BE49-F238E27FC236}">
                <a16:creationId xmlns:a16="http://schemas.microsoft.com/office/drawing/2014/main" id="{E6673AEF-5CCA-4AAD-961F-972E6ABB57BA}"/>
              </a:ext>
            </a:extLst>
          </p:cNvPr>
          <p:cNvSpPr txBox="1"/>
          <p:nvPr/>
        </p:nvSpPr>
        <p:spPr>
          <a:xfrm>
            <a:off x="533400" y="5723930"/>
            <a:ext cx="8077200" cy="338554"/>
          </a:xfrm>
          <a:prstGeom prst="rect">
            <a:avLst/>
          </a:prstGeom>
          <a:noFill/>
        </p:spPr>
        <p:txBody>
          <a:bodyPr wrap="square" rtlCol="0">
            <a:spAutoFit/>
          </a:bodyPr>
          <a:lstStyle/>
          <a:p>
            <a:r>
              <a:rPr lang="en-US" sz="1600" b="1" dirty="0">
                <a:solidFill>
                  <a:schemeClr val="bg1"/>
                </a:solidFill>
              </a:rPr>
              <a:t>Dr. LaWanda M. Clark, Principal                       Mr. Marcus T. </a:t>
            </a:r>
            <a:r>
              <a:rPr lang="en-US" sz="1600" b="1" dirty="0" err="1">
                <a:solidFill>
                  <a:schemeClr val="bg1"/>
                </a:solidFill>
              </a:rPr>
              <a:t>Shead</a:t>
            </a:r>
            <a:r>
              <a:rPr lang="en-US" sz="1600" b="1" dirty="0">
                <a:solidFill>
                  <a:schemeClr val="bg1"/>
                </a:solidFill>
              </a:rPr>
              <a:t>, Asst. Principal</a:t>
            </a:r>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6E20C0-B9F9-44D2-8ECC-D2B4D6CE9D36}"/>
              </a:ext>
            </a:extLst>
          </p:cNvPr>
          <p:cNvSpPr>
            <a:spLocks noGrp="1"/>
          </p:cNvSpPr>
          <p:nvPr>
            <p:ph idx="1"/>
          </p:nvPr>
        </p:nvSpPr>
        <p:spPr>
          <a:xfrm>
            <a:off x="304801" y="2489200"/>
            <a:ext cx="8458200" cy="3530600"/>
          </a:xfrm>
        </p:spPr>
        <p:txBody>
          <a:bodyPr>
            <a:normAutofit fontScale="25000" lnSpcReduction="20000"/>
          </a:bodyPr>
          <a:lstStyle/>
          <a:p>
            <a:pPr marL="0" lvl="0" indent="0">
              <a:buClr>
                <a:srgbClr val="002060"/>
              </a:buClr>
              <a:buNone/>
            </a:pPr>
            <a:r>
              <a:rPr lang="en-US" sz="8000" b="1" dirty="0">
                <a:solidFill>
                  <a:srgbClr val="002060"/>
                </a:solidFill>
              </a:rPr>
              <a:t>Funding and Eligibility</a:t>
            </a:r>
          </a:p>
          <a:p>
            <a:pPr lvl="0">
              <a:buClr>
                <a:srgbClr val="002060"/>
              </a:buClr>
            </a:pPr>
            <a:r>
              <a:rPr lang="en-US" sz="8000" b="1" dirty="0">
                <a:solidFill>
                  <a:srgbClr val="002060"/>
                </a:solidFill>
              </a:rPr>
              <a:t>Funding Source: Title I funding is the largest federal assistance program for schools in the United States, providing over $14 billion annually to support educational programs for low-income students. </a:t>
            </a:r>
          </a:p>
          <a:p>
            <a:pPr marL="0" lvl="0" indent="0">
              <a:buClr>
                <a:srgbClr val="002060"/>
              </a:buClr>
              <a:buNone/>
            </a:pPr>
            <a:endParaRPr lang="en-US" sz="8000" b="1" dirty="0">
              <a:solidFill>
                <a:srgbClr val="002060"/>
              </a:solidFill>
            </a:endParaRPr>
          </a:p>
          <a:p>
            <a:pPr lvl="0">
              <a:buClr>
                <a:srgbClr val="002060"/>
              </a:buClr>
            </a:pPr>
            <a:r>
              <a:rPr lang="en-US" sz="8000" b="1" dirty="0">
                <a:solidFill>
                  <a:srgbClr val="002060"/>
                </a:solidFill>
              </a:rPr>
              <a:t>Eligibility Criteria: A school qualifies as a Title I school if at least 40% of its students are eligible for free or reduced-price lunch. This eligibility is determined through applications submitted by families, which report their income levels. </a:t>
            </a:r>
          </a:p>
          <a:p>
            <a:pPr marL="0" indent="0">
              <a:buNone/>
            </a:pPr>
            <a:endParaRPr lang="en-US" sz="8000" b="1" dirty="0">
              <a:solidFill>
                <a:srgbClr val="002060"/>
              </a:solidFill>
            </a:endParaRPr>
          </a:p>
        </p:txBody>
      </p:sp>
      <p:sp>
        <p:nvSpPr>
          <p:cNvPr id="6" name="Title 1">
            <a:extLst>
              <a:ext uri="{FF2B5EF4-FFF2-40B4-BE49-F238E27FC236}">
                <a16:creationId xmlns:a16="http://schemas.microsoft.com/office/drawing/2014/main" id="{4585D846-EDE0-4BF8-980B-65FC3A857012}"/>
              </a:ext>
            </a:extLst>
          </p:cNvPr>
          <p:cNvSpPr>
            <a:spLocks noGrp="1"/>
          </p:cNvSpPr>
          <p:nvPr>
            <p:ph type="title"/>
          </p:nvPr>
        </p:nvSpPr>
        <p:spPr>
          <a:xfrm>
            <a:off x="533400" y="1066800"/>
            <a:ext cx="8712199" cy="711200"/>
          </a:xfrm>
        </p:spPr>
        <p:txBody>
          <a:bodyPr/>
          <a:lstStyle/>
          <a:p>
            <a:r>
              <a:rPr lang="en-US" b="1" dirty="0"/>
              <a:t>Westside Middle School is a Title I School</a:t>
            </a:r>
          </a:p>
        </p:txBody>
      </p:sp>
    </p:spTree>
    <p:extLst>
      <p:ext uri="{BB962C8B-B14F-4D97-AF65-F5344CB8AC3E}">
        <p14:creationId xmlns:p14="http://schemas.microsoft.com/office/powerpoint/2010/main" val="1986537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6E20C0-B9F9-44D2-8ECC-D2B4D6CE9D36}"/>
              </a:ext>
            </a:extLst>
          </p:cNvPr>
          <p:cNvSpPr>
            <a:spLocks noGrp="1"/>
          </p:cNvSpPr>
          <p:nvPr>
            <p:ph idx="1"/>
          </p:nvPr>
        </p:nvSpPr>
        <p:spPr>
          <a:xfrm>
            <a:off x="342900" y="2209800"/>
            <a:ext cx="8458200" cy="4368800"/>
          </a:xfrm>
        </p:spPr>
        <p:txBody>
          <a:bodyPr>
            <a:normAutofit fontScale="25000" lnSpcReduction="20000"/>
          </a:bodyPr>
          <a:lstStyle/>
          <a:p>
            <a:pPr marL="0" lvl="0" indent="0">
              <a:buClr>
                <a:srgbClr val="002060"/>
              </a:buClr>
              <a:buNone/>
            </a:pPr>
            <a:r>
              <a:rPr lang="en-US" sz="8000" b="1" dirty="0">
                <a:solidFill>
                  <a:srgbClr val="002060"/>
                </a:solidFill>
              </a:rPr>
              <a:t>Purpose and Impact</a:t>
            </a:r>
          </a:p>
          <a:p>
            <a:pPr lvl="0">
              <a:buClr>
                <a:srgbClr val="002060"/>
              </a:buClr>
            </a:pPr>
            <a:r>
              <a:rPr lang="en-US" sz="8000" b="1" dirty="0">
                <a:solidFill>
                  <a:srgbClr val="002060"/>
                </a:solidFill>
              </a:rPr>
              <a:t>The primary goal of Title I funding is to close the achievement gap between low-income students and their peers. Schools use these funds to implement various educational strategies, such as hiring additional teachers, providing tutoring services, and offering after-school programs. Importantly, Title I funds are intended to supplement existing school resources, not replace them, ensuring that all students benefit from the additional support. </a:t>
            </a:r>
          </a:p>
          <a:p>
            <a:pPr marL="0" lvl="0" indent="0">
              <a:buClr>
                <a:srgbClr val="002060"/>
              </a:buClr>
              <a:buNone/>
            </a:pPr>
            <a:endParaRPr lang="en-US" sz="8000" b="1" dirty="0">
              <a:solidFill>
                <a:srgbClr val="002060"/>
              </a:solidFill>
            </a:endParaRPr>
          </a:p>
          <a:p>
            <a:pPr marL="0" lvl="0" indent="0">
              <a:buClr>
                <a:srgbClr val="002060"/>
              </a:buClr>
              <a:buNone/>
            </a:pPr>
            <a:r>
              <a:rPr lang="en-US" sz="8000" b="1" dirty="0">
                <a:solidFill>
                  <a:srgbClr val="002060"/>
                </a:solidFill>
              </a:rPr>
              <a:t>Conclusion</a:t>
            </a:r>
          </a:p>
          <a:p>
            <a:pPr lvl="0">
              <a:buClr>
                <a:srgbClr val="002060"/>
              </a:buClr>
            </a:pPr>
            <a:r>
              <a:rPr lang="en-US" sz="8000" b="1" dirty="0">
                <a:solidFill>
                  <a:srgbClr val="002060"/>
                </a:solidFill>
              </a:rPr>
              <a:t>In summary, Title I schools are designed to provide extra resources and support to help economically disadvantaged students succeed academically. This federal program plays a crucial role in promoting educational equity across the United States.</a:t>
            </a:r>
          </a:p>
          <a:p>
            <a:pPr marL="0" indent="0">
              <a:buNone/>
            </a:pPr>
            <a:endParaRPr lang="en-US" sz="8000" b="1" dirty="0">
              <a:solidFill>
                <a:srgbClr val="002060"/>
              </a:solidFill>
            </a:endParaRPr>
          </a:p>
        </p:txBody>
      </p:sp>
      <p:sp>
        <p:nvSpPr>
          <p:cNvPr id="7" name="Title 1">
            <a:extLst>
              <a:ext uri="{FF2B5EF4-FFF2-40B4-BE49-F238E27FC236}">
                <a16:creationId xmlns:a16="http://schemas.microsoft.com/office/drawing/2014/main" id="{F21AE3D6-552E-4E4C-B2F7-A635C69E9735}"/>
              </a:ext>
            </a:extLst>
          </p:cNvPr>
          <p:cNvSpPr>
            <a:spLocks noGrp="1"/>
          </p:cNvSpPr>
          <p:nvPr>
            <p:ph type="title"/>
          </p:nvPr>
        </p:nvSpPr>
        <p:spPr>
          <a:xfrm>
            <a:off x="457200" y="990600"/>
            <a:ext cx="8458200" cy="711200"/>
          </a:xfrm>
        </p:spPr>
        <p:txBody>
          <a:bodyPr/>
          <a:lstStyle/>
          <a:p>
            <a:r>
              <a:rPr lang="en-US" b="1" dirty="0"/>
              <a:t>Westside Middle School is a Title I School</a:t>
            </a:r>
          </a:p>
        </p:txBody>
      </p:sp>
    </p:spTree>
    <p:extLst>
      <p:ext uri="{BB962C8B-B14F-4D97-AF65-F5344CB8AC3E}">
        <p14:creationId xmlns:p14="http://schemas.microsoft.com/office/powerpoint/2010/main" val="1458054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312A8-BA8B-4F0C-A5CF-370BF17CEC3E}"/>
              </a:ext>
            </a:extLst>
          </p:cNvPr>
          <p:cNvSpPr>
            <a:spLocks noGrp="1"/>
          </p:cNvSpPr>
          <p:nvPr>
            <p:ph type="title"/>
          </p:nvPr>
        </p:nvSpPr>
        <p:spPr>
          <a:xfrm>
            <a:off x="1447800" y="914400"/>
            <a:ext cx="6346078" cy="711359"/>
          </a:xfrm>
        </p:spPr>
        <p:txBody>
          <a:bodyPr/>
          <a:lstStyle/>
          <a:p>
            <a:r>
              <a:rPr lang="en-US" b="1" dirty="0"/>
              <a:t>How are Title I Funds Utilized?</a:t>
            </a:r>
          </a:p>
        </p:txBody>
      </p:sp>
      <p:sp>
        <p:nvSpPr>
          <p:cNvPr id="3" name="Content Placeholder 2">
            <a:extLst>
              <a:ext uri="{FF2B5EF4-FFF2-40B4-BE49-F238E27FC236}">
                <a16:creationId xmlns:a16="http://schemas.microsoft.com/office/drawing/2014/main" id="{089A8B14-7BFF-44D0-99AB-6025BB3F7965}"/>
              </a:ext>
            </a:extLst>
          </p:cNvPr>
          <p:cNvSpPr>
            <a:spLocks noGrp="1"/>
          </p:cNvSpPr>
          <p:nvPr>
            <p:ph idx="1"/>
          </p:nvPr>
        </p:nvSpPr>
        <p:spPr>
          <a:xfrm>
            <a:off x="228600" y="2489200"/>
            <a:ext cx="8534399" cy="3530600"/>
          </a:xfrm>
        </p:spPr>
        <p:txBody>
          <a:bodyPr>
            <a:normAutofit/>
          </a:bodyPr>
          <a:lstStyle/>
          <a:p>
            <a:pPr marL="0" indent="0">
              <a:buNone/>
            </a:pPr>
            <a:r>
              <a:rPr lang="en-US" b="1" dirty="0">
                <a:solidFill>
                  <a:srgbClr val="002060"/>
                </a:solidFill>
              </a:rPr>
              <a:t>How are Title I funds used in schools</a:t>
            </a:r>
          </a:p>
          <a:p>
            <a:r>
              <a:rPr lang="en-US" b="1" dirty="0">
                <a:solidFill>
                  <a:srgbClr val="002060"/>
                </a:solidFill>
              </a:rPr>
              <a:t>Title I funds are used to improve outcomes for low-achieving students through activities and strategies identified in a school’s needs assessment and articulated in the school’s comprehensive schoolwide plan. These funds are primarily used for additional staffing to implement interventions or provide instructional support, but can also pay for during- and beyond-school-day tutoring, additional curricular materials, and professional development. Schools use most of these funds to hire additional staff to provide interventionist positions, smaller class sizes, and co-teaching opportunities. Additionally, Title I funding supports students with supplemental educational services. </a:t>
            </a:r>
          </a:p>
          <a:p>
            <a:endParaRPr lang="en-US" dirty="0"/>
          </a:p>
        </p:txBody>
      </p:sp>
    </p:spTree>
    <p:extLst>
      <p:ext uri="{BB962C8B-B14F-4D97-AF65-F5344CB8AC3E}">
        <p14:creationId xmlns:p14="http://schemas.microsoft.com/office/powerpoint/2010/main" val="3021262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91B9D-D63D-4A1B-98AF-2C533F289136}"/>
              </a:ext>
            </a:extLst>
          </p:cNvPr>
          <p:cNvSpPr>
            <a:spLocks noGrp="1"/>
          </p:cNvSpPr>
          <p:nvPr>
            <p:ph type="title"/>
          </p:nvPr>
        </p:nvSpPr>
        <p:spPr>
          <a:xfrm>
            <a:off x="925503" y="838200"/>
            <a:ext cx="7416818" cy="711359"/>
          </a:xfrm>
        </p:spPr>
        <p:txBody>
          <a:bodyPr/>
          <a:lstStyle/>
          <a:p>
            <a:r>
              <a:rPr lang="en-US" sz="2800" b="1" dirty="0"/>
              <a:t>What is the School Improvement Plan?</a:t>
            </a:r>
          </a:p>
        </p:txBody>
      </p:sp>
      <p:sp>
        <p:nvSpPr>
          <p:cNvPr id="6" name="Rectangle 3">
            <a:extLst>
              <a:ext uri="{FF2B5EF4-FFF2-40B4-BE49-F238E27FC236}">
                <a16:creationId xmlns:a16="http://schemas.microsoft.com/office/drawing/2014/main" id="{98D33525-AD7C-4547-8830-656F98592694}"/>
              </a:ext>
            </a:extLst>
          </p:cNvPr>
          <p:cNvSpPr>
            <a:spLocks noGrp="1"/>
          </p:cNvSpPr>
          <p:nvPr>
            <p:ph idx="1"/>
          </p:nvPr>
        </p:nvSpPr>
        <p:spPr>
          <a:xfrm>
            <a:off x="700087" y="2489200"/>
            <a:ext cx="7743825" cy="3530600"/>
          </a:xfrm>
        </p:spPr>
        <p:txBody>
          <a:bodyPr>
            <a:normAutofit lnSpcReduction="10000"/>
          </a:bodyPr>
          <a:lstStyle/>
          <a:p>
            <a:r>
              <a:rPr lang="en-US" sz="1600" b="1" dirty="0">
                <a:solidFill>
                  <a:srgbClr val="002060"/>
                </a:solidFill>
              </a:rPr>
              <a:t>The SIP is the School Improvement Plan. It includes:</a:t>
            </a:r>
          </a:p>
          <a:p>
            <a:pPr lvl="3">
              <a:buFont typeface="Arial" panose="020B0604020202020204" pitchFamily="34" charset="0"/>
              <a:buChar char="•"/>
            </a:pPr>
            <a:r>
              <a:rPr lang="en-US" sz="1600" b="1" dirty="0">
                <a:solidFill>
                  <a:srgbClr val="002060"/>
                </a:solidFill>
              </a:rPr>
              <a:t>the identification of the school planning team and how they will be engaged in the planning process;</a:t>
            </a:r>
          </a:p>
          <a:p>
            <a:pPr lvl="3">
              <a:buFont typeface="Arial" panose="020B0604020202020204" pitchFamily="34" charset="0"/>
              <a:buChar char="•"/>
            </a:pPr>
            <a:r>
              <a:rPr lang="en-US" sz="1600" b="1" dirty="0">
                <a:solidFill>
                  <a:srgbClr val="002060"/>
                </a:solidFill>
              </a:rPr>
              <a:t>a needs assessment and summary of academic and non-academic data;</a:t>
            </a:r>
          </a:p>
          <a:p>
            <a:pPr lvl="3">
              <a:buFont typeface="Arial" panose="020B0604020202020204" pitchFamily="34" charset="0"/>
              <a:buChar char="•"/>
            </a:pPr>
            <a:r>
              <a:rPr lang="en-US" sz="1600" b="1" dirty="0">
                <a:solidFill>
                  <a:srgbClr val="002060"/>
                </a:solidFill>
              </a:rPr>
              <a:t>prioritized goals, strategies, and action steps to help address the academic and non-academic needs of students;</a:t>
            </a:r>
          </a:p>
          <a:p>
            <a:pPr lvl="3">
              <a:buFont typeface="Arial" panose="020B0604020202020204" pitchFamily="34" charset="0"/>
              <a:buChar char="•"/>
            </a:pPr>
            <a:r>
              <a:rPr lang="en-US" sz="1600" b="1" dirty="0">
                <a:solidFill>
                  <a:srgbClr val="002060"/>
                </a:solidFill>
              </a:rPr>
              <a:t>teacher and staff professional development needs; and</a:t>
            </a:r>
          </a:p>
          <a:p>
            <a:pPr lvl="3">
              <a:buFont typeface="Arial" panose="020B0604020202020204" pitchFamily="34" charset="0"/>
              <a:buChar char="•"/>
            </a:pPr>
            <a:r>
              <a:rPr lang="en-US" sz="1600" b="1" dirty="0">
                <a:solidFill>
                  <a:srgbClr val="002060"/>
                </a:solidFill>
              </a:rPr>
              <a:t>budgets and the coordination of resources.</a:t>
            </a:r>
          </a:p>
          <a:p>
            <a:r>
              <a:rPr lang="en-US" sz="1600" b="1" dirty="0">
                <a:solidFill>
                  <a:srgbClr val="002060"/>
                </a:solidFill>
              </a:rPr>
              <a:t>The school must include family representatives on our school planning team.</a:t>
            </a:r>
          </a:p>
          <a:p>
            <a:pPr indent="-255270" eaLnBrk="1" hangingPunct="1">
              <a:lnSpc>
                <a:spcPct val="90000"/>
              </a:lnSpc>
              <a:buFontTx/>
              <a:buNone/>
            </a:pPr>
            <a:endParaRPr lang="en-US" dirty="0"/>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7E2ABD3-3BC4-4417-9E83-BB37049BF846}"/>
              </a:ext>
            </a:extLst>
          </p:cNvPr>
          <p:cNvSpPr>
            <a:spLocks noGrp="1" noChangeArrowheads="1"/>
          </p:cNvSpPr>
          <p:nvPr>
            <p:ph type="title"/>
          </p:nvPr>
        </p:nvSpPr>
        <p:spPr>
          <a:xfrm>
            <a:off x="1219200" y="855133"/>
            <a:ext cx="6346078" cy="711359"/>
          </a:xfrm>
        </p:spPr>
        <p:txBody>
          <a:bodyPr>
            <a:normAutofit fontScale="90000"/>
          </a:bodyPr>
          <a:lstStyle/>
          <a:p>
            <a:pPr algn="ctr" eaLnBrk="1" fontAlgn="auto" hangingPunct="1">
              <a:spcAft>
                <a:spcPts val="0"/>
              </a:spcAft>
              <a:defRPr/>
            </a:pPr>
            <a:r>
              <a:rPr lang="en-US" sz="4000" b="1" dirty="0">
                <a:solidFill>
                  <a:schemeClr val="bg1"/>
                </a:solidFill>
              </a:rPr>
              <a:t>Westside Middle School’s School Improvement Plan</a:t>
            </a:r>
          </a:p>
        </p:txBody>
      </p:sp>
      <p:sp>
        <p:nvSpPr>
          <p:cNvPr id="15362" name="Rectangle 3">
            <a:extLst>
              <a:ext uri="{FF2B5EF4-FFF2-40B4-BE49-F238E27FC236}">
                <a16:creationId xmlns:a16="http://schemas.microsoft.com/office/drawing/2014/main" id="{BA24DD95-0E8C-435C-8710-18DE0B2A5B81}"/>
              </a:ext>
            </a:extLst>
          </p:cNvPr>
          <p:cNvSpPr>
            <a:spLocks noGrp="1"/>
          </p:cNvSpPr>
          <p:nvPr>
            <p:ph idx="1"/>
          </p:nvPr>
        </p:nvSpPr>
        <p:spPr>
          <a:xfrm>
            <a:off x="914400" y="2362200"/>
            <a:ext cx="6343201" cy="3530600"/>
          </a:xfrm>
        </p:spPr>
        <p:txBody>
          <a:bodyPr>
            <a:normAutofit/>
          </a:bodyPr>
          <a:lstStyle/>
          <a:p>
            <a:pPr indent="-255270" eaLnBrk="1" hangingPunct="1">
              <a:lnSpc>
                <a:spcPct val="150000"/>
              </a:lnSpc>
            </a:pPr>
            <a:r>
              <a:rPr lang="en-US" altLang="en-US" sz="1800" b="1" dirty="0">
                <a:solidFill>
                  <a:srgbClr val="002060"/>
                </a:solidFill>
              </a:rPr>
              <a:t>LIVING document that collaborates with a team of stakeholders to: </a:t>
            </a:r>
            <a:endParaRPr lang="en-US" sz="1800" b="1" dirty="0">
              <a:solidFill>
                <a:srgbClr val="002060"/>
              </a:solidFill>
              <a:cs typeface="Lucida Sans Unicode"/>
            </a:endParaRPr>
          </a:p>
          <a:p>
            <a:pPr marL="620395" lvl="1" eaLnBrk="1" hangingPunct="1">
              <a:lnSpc>
                <a:spcPct val="150000"/>
              </a:lnSpc>
            </a:pPr>
            <a:r>
              <a:rPr lang="en-US" altLang="en-US" sz="1800" b="1" dirty="0">
                <a:solidFill>
                  <a:srgbClr val="002060"/>
                </a:solidFill>
                <a:cs typeface="Lucida Sans Unicode"/>
              </a:rPr>
              <a:t>Analyze Schools Data</a:t>
            </a:r>
          </a:p>
          <a:p>
            <a:pPr marL="620395" lvl="1" eaLnBrk="1" hangingPunct="1">
              <a:lnSpc>
                <a:spcPct val="150000"/>
              </a:lnSpc>
            </a:pPr>
            <a:r>
              <a:rPr lang="en-US" altLang="en-US" sz="1800" b="1" dirty="0">
                <a:solidFill>
                  <a:srgbClr val="002060"/>
                </a:solidFill>
              </a:rPr>
              <a:t>Identify School Needs</a:t>
            </a:r>
          </a:p>
          <a:p>
            <a:pPr marL="620395" lvl="1" eaLnBrk="1" hangingPunct="1">
              <a:lnSpc>
                <a:spcPct val="150000"/>
              </a:lnSpc>
            </a:pPr>
            <a:r>
              <a:rPr lang="en-US" altLang="en-US" sz="1800" b="1" dirty="0">
                <a:solidFill>
                  <a:srgbClr val="002060"/>
                </a:solidFill>
                <a:cs typeface="Lucida Sans Unicode"/>
              </a:rPr>
              <a:t>Create Goals, Strategies and Action Steps</a:t>
            </a:r>
          </a:p>
          <a:p>
            <a:pPr marL="620395" lvl="1" eaLnBrk="1" hangingPunct="1">
              <a:lnSpc>
                <a:spcPct val="150000"/>
              </a:lnSpc>
            </a:pPr>
            <a:r>
              <a:rPr lang="en-US" altLang="en-US" sz="1800" b="1" dirty="0">
                <a:solidFill>
                  <a:srgbClr val="002060"/>
                </a:solidFill>
                <a:cs typeface="Lucida Sans Unicode"/>
              </a:rPr>
              <a:t>Current School Improvement Plan is accessible on the fraysercs.org website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E6243-E531-4BDB-BA7E-790338E5ACB4}"/>
              </a:ext>
            </a:extLst>
          </p:cNvPr>
          <p:cNvSpPr>
            <a:spLocks noGrp="1"/>
          </p:cNvSpPr>
          <p:nvPr>
            <p:ph type="title"/>
          </p:nvPr>
        </p:nvSpPr>
        <p:spPr>
          <a:xfrm>
            <a:off x="990600" y="914400"/>
            <a:ext cx="6756436" cy="711359"/>
          </a:xfrm>
        </p:spPr>
        <p:txBody>
          <a:bodyPr/>
          <a:lstStyle/>
          <a:p>
            <a:r>
              <a:rPr lang="en-US" b="1" dirty="0"/>
              <a:t>Westside Middle School Data</a:t>
            </a:r>
          </a:p>
        </p:txBody>
      </p:sp>
      <p:pic>
        <p:nvPicPr>
          <p:cNvPr id="4" name="Content Placeholder 3">
            <a:extLst>
              <a:ext uri="{FF2B5EF4-FFF2-40B4-BE49-F238E27FC236}">
                <a16:creationId xmlns:a16="http://schemas.microsoft.com/office/drawing/2014/main" id="{45D99E5D-2B7B-49D5-B86D-7D99D55287BC}"/>
              </a:ext>
            </a:extLst>
          </p:cNvPr>
          <p:cNvPicPr>
            <a:picLocks noGrp="1" noChangeAspect="1"/>
          </p:cNvPicPr>
          <p:nvPr>
            <p:ph idx="1"/>
          </p:nvPr>
        </p:nvPicPr>
        <p:blipFill>
          <a:blip r:embed="rId2"/>
          <a:stretch>
            <a:fillRect/>
          </a:stretch>
        </p:blipFill>
        <p:spPr>
          <a:xfrm>
            <a:off x="1066800" y="2209800"/>
            <a:ext cx="7899436" cy="4368800"/>
          </a:xfrm>
          <a:prstGeom prst="rect">
            <a:avLst/>
          </a:prstGeom>
        </p:spPr>
      </p:pic>
    </p:spTree>
    <p:extLst>
      <p:ext uri="{BB962C8B-B14F-4D97-AF65-F5344CB8AC3E}">
        <p14:creationId xmlns:p14="http://schemas.microsoft.com/office/powerpoint/2010/main" val="4186610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E6243-E531-4BDB-BA7E-790338E5ACB4}"/>
              </a:ext>
            </a:extLst>
          </p:cNvPr>
          <p:cNvSpPr>
            <a:spLocks noGrp="1"/>
          </p:cNvSpPr>
          <p:nvPr>
            <p:ph type="title"/>
          </p:nvPr>
        </p:nvSpPr>
        <p:spPr>
          <a:xfrm>
            <a:off x="990600" y="840475"/>
            <a:ext cx="7569777" cy="711359"/>
          </a:xfrm>
        </p:spPr>
        <p:txBody>
          <a:bodyPr/>
          <a:lstStyle/>
          <a:p>
            <a:r>
              <a:rPr lang="en-US" b="1" dirty="0"/>
              <a:t>Westside Middle School SIP Goals</a:t>
            </a:r>
          </a:p>
        </p:txBody>
      </p:sp>
      <p:sp>
        <p:nvSpPr>
          <p:cNvPr id="5" name="Content Placeholder 4">
            <a:extLst>
              <a:ext uri="{FF2B5EF4-FFF2-40B4-BE49-F238E27FC236}">
                <a16:creationId xmlns:a16="http://schemas.microsoft.com/office/drawing/2014/main" id="{75C23852-2714-4158-B499-ED28D4067078}"/>
              </a:ext>
            </a:extLst>
          </p:cNvPr>
          <p:cNvSpPr>
            <a:spLocks noGrp="1"/>
          </p:cNvSpPr>
          <p:nvPr>
            <p:ph idx="1"/>
          </p:nvPr>
        </p:nvSpPr>
        <p:spPr>
          <a:xfrm>
            <a:off x="433220" y="2486925"/>
            <a:ext cx="8277559" cy="3530600"/>
          </a:xfrm>
        </p:spPr>
        <p:txBody>
          <a:bodyPr/>
          <a:lstStyle/>
          <a:p>
            <a:r>
              <a:rPr lang="en-US" b="1" dirty="0">
                <a:solidFill>
                  <a:srgbClr val="002060"/>
                </a:solidFill>
              </a:rPr>
              <a:t>G 1 Improve ELA and Math proficiency and increase the number of 6th to 8th grade students proficient on the TCAP assessment administered in 2025-2026 from 4.3% (2024-2025) to 6% (2025-2026) in ELA and from 3.1% (2024-2025) to 6% (2025-2026) in Math.</a:t>
            </a:r>
          </a:p>
          <a:p>
            <a:r>
              <a:rPr lang="en-US" b="1" dirty="0">
                <a:solidFill>
                  <a:srgbClr val="002060"/>
                </a:solidFill>
              </a:rPr>
              <a:t>G 2 In 2025-2026, Westside Middle School aims to create a safe and healthy environment to reduce chronic absenteeism from 49% in 2024-2025- to 40% in 2025-2026 and increase the attendance rate from 89% in 2024-2025 to 93% in 2025-2026.</a:t>
            </a:r>
          </a:p>
          <a:p>
            <a:r>
              <a:rPr lang="en-US" b="1" dirty="0">
                <a:solidFill>
                  <a:srgbClr val="002060"/>
                </a:solidFill>
              </a:rPr>
              <a:t>G 3 Maintain the recruitment and hiring of highly qualified certified or permit teachers of 100%, while increasing the retention rate from 44% (2024-2025) to 80% by the end of the 2025-2026 school year.</a:t>
            </a:r>
          </a:p>
        </p:txBody>
      </p:sp>
    </p:spTree>
    <p:extLst>
      <p:ext uri="{BB962C8B-B14F-4D97-AF65-F5344CB8AC3E}">
        <p14:creationId xmlns:p14="http://schemas.microsoft.com/office/powerpoint/2010/main" val="1749948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51B35EF-6CD7-45BC-A859-B42C969E1E5A}"/>
              </a:ext>
            </a:extLst>
          </p:cNvPr>
          <p:cNvSpPr>
            <a:spLocks noGrp="1" noChangeArrowheads="1"/>
          </p:cNvSpPr>
          <p:nvPr>
            <p:ph type="title"/>
          </p:nvPr>
        </p:nvSpPr>
        <p:spPr>
          <a:xfrm>
            <a:off x="2057400" y="685800"/>
            <a:ext cx="6324600" cy="1066800"/>
          </a:xfrm>
        </p:spPr>
        <p:txBody>
          <a:bodyPr/>
          <a:lstStyle/>
          <a:p>
            <a:pPr eaLnBrk="1" fontAlgn="auto" hangingPunct="1">
              <a:spcAft>
                <a:spcPts val="0"/>
              </a:spcAft>
              <a:defRPr/>
            </a:pPr>
            <a:r>
              <a:rPr lang="en-US" b="1" dirty="0">
                <a:solidFill>
                  <a:schemeClr val="bg1"/>
                </a:solidFill>
              </a:rPr>
              <a:t>Parent’s Right to Know</a:t>
            </a:r>
          </a:p>
        </p:txBody>
      </p:sp>
      <p:sp>
        <p:nvSpPr>
          <p:cNvPr id="7171" name="Rectangle 3">
            <a:extLst>
              <a:ext uri="{FF2B5EF4-FFF2-40B4-BE49-F238E27FC236}">
                <a16:creationId xmlns:a16="http://schemas.microsoft.com/office/drawing/2014/main" id="{2CDAF6EF-34F9-4868-8104-B0628EFB7289}"/>
              </a:ext>
            </a:extLst>
          </p:cNvPr>
          <p:cNvSpPr>
            <a:spLocks noGrp="1" noChangeArrowheads="1"/>
          </p:cNvSpPr>
          <p:nvPr>
            <p:ph idx="1"/>
          </p:nvPr>
        </p:nvSpPr>
        <p:spPr>
          <a:xfrm>
            <a:off x="609600" y="1905000"/>
            <a:ext cx="8229600" cy="4953000"/>
          </a:xfrm>
        </p:spPr>
        <p:txBody>
          <a:bodyPr>
            <a:normAutofit fontScale="92500"/>
          </a:bodyPr>
          <a:lstStyle/>
          <a:p>
            <a:pPr marL="365760" indent="-255905" eaLnBrk="1" fontAlgn="auto" hangingPunct="1">
              <a:lnSpc>
                <a:spcPct val="80000"/>
              </a:lnSpc>
              <a:spcAft>
                <a:spcPts val="0"/>
              </a:spcAft>
              <a:buFont typeface="Wingdings 3"/>
              <a:buChar char=""/>
              <a:defRPr/>
            </a:pPr>
            <a:endParaRPr lang="en-US" sz="2800" b="1" dirty="0">
              <a:cs typeface="Lucida Sans Unicode"/>
            </a:endParaRPr>
          </a:p>
          <a:p>
            <a:pPr marL="365760" indent="-255905" eaLnBrk="1" fontAlgn="auto" hangingPunct="1">
              <a:lnSpc>
                <a:spcPct val="80000"/>
              </a:lnSpc>
              <a:spcAft>
                <a:spcPts val="0"/>
              </a:spcAft>
              <a:buFontTx/>
              <a:buNone/>
              <a:defRPr/>
            </a:pPr>
            <a:r>
              <a:rPr lang="en-US" sz="2200" b="1" dirty="0">
                <a:solidFill>
                  <a:srgbClr val="002060"/>
                </a:solidFill>
              </a:rPr>
              <a:t>Parents have the right to request the following: </a:t>
            </a:r>
            <a:endParaRPr lang="en-US" sz="2200" b="1" dirty="0">
              <a:solidFill>
                <a:srgbClr val="002060"/>
              </a:solidFill>
              <a:cs typeface="Lucida Sans Unicode"/>
            </a:endParaRPr>
          </a:p>
          <a:p>
            <a:pPr marL="365760" indent="-255905" eaLnBrk="1" fontAlgn="auto" hangingPunct="1">
              <a:lnSpc>
                <a:spcPct val="160000"/>
              </a:lnSpc>
              <a:spcAft>
                <a:spcPts val="200"/>
              </a:spcAft>
              <a:buFont typeface="Wingdings 3"/>
              <a:buChar char=""/>
              <a:defRPr/>
            </a:pPr>
            <a:r>
              <a:rPr lang="en-US" sz="2200" b="1" dirty="0">
                <a:solidFill>
                  <a:srgbClr val="002060"/>
                </a:solidFill>
              </a:rPr>
              <a:t>A teacher’s professional qualifications, licensure, grade(s) certification, waivers </a:t>
            </a:r>
            <a:endParaRPr lang="en-US" sz="2200" b="1" dirty="0">
              <a:solidFill>
                <a:srgbClr val="002060"/>
              </a:solidFill>
              <a:cs typeface="Lucida Sans Unicode"/>
            </a:endParaRPr>
          </a:p>
          <a:p>
            <a:pPr marL="365760" indent="-255905" eaLnBrk="1" fontAlgn="auto" hangingPunct="1">
              <a:lnSpc>
                <a:spcPct val="160000"/>
              </a:lnSpc>
              <a:spcAft>
                <a:spcPts val="200"/>
              </a:spcAft>
              <a:buFont typeface="Wingdings 3"/>
              <a:buChar char=""/>
              <a:defRPr/>
            </a:pPr>
            <a:r>
              <a:rPr lang="en-US" sz="2200" b="1" dirty="0">
                <a:solidFill>
                  <a:srgbClr val="002060"/>
                </a:solidFill>
              </a:rPr>
              <a:t>A teacher’s baccalaureate and/or graduate degree, fields of endorsement, previous teaching experience </a:t>
            </a:r>
            <a:endParaRPr lang="en-US" sz="2200" b="1" dirty="0">
              <a:solidFill>
                <a:srgbClr val="002060"/>
              </a:solidFill>
              <a:cs typeface="Lucida Sans Unicode"/>
            </a:endParaRPr>
          </a:p>
          <a:p>
            <a:pPr marL="365760" indent="-255905" eaLnBrk="1" fontAlgn="auto" hangingPunct="1">
              <a:lnSpc>
                <a:spcPct val="160000"/>
              </a:lnSpc>
              <a:spcAft>
                <a:spcPts val="200"/>
              </a:spcAft>
              <a:buFont typeface="Wingdings 3"/>
              <a:buChar char=""/>
              <a:defRPr/>
            </a:pPr>
            <a:r>
              <a:rPr lang="en-US" sz="2200" b="1" dirty="0">
                <a:solidFill>
                  <a:srgbClr val="002060"/>
                </a:solidFill>
              </a:rPr>
              <a:t>A paraprofessional’s qualifications </a:t>
            </a:r>
            <a:endParaRPr lang="en-US" sz="2200" b="1" dirty="0">
              <a:solidFill>
                <a:srgbClr val="002060"/>
              </a:solidFill>
              <a:cs typeface="Lucida Sans Unicode"/>
            </a:endParaRPr>
          </a:p>
          <a:p>
            <a:pPr marL="365760" indent="-255905" eaLnBrk="1" fontAlgn="auto" hangingPunct="1">
              <a:lnSpc>
                <a:spcPct val="160000"/>
              </a:lnSpc>
              <a:spcAft>
                <a:spcPts val="200"/>
              </a:spcAft>
              <a:buFont typeface="Wingdings 3"/>
              <a:buChar char=""/>
              <a:defRPr/>
            </a:pPr>
            <a:r>
              <a:rPr lang="en-US" sz="2200" b="1" dirty="0">
                <a:solidFill>
                  <a:srgbClr val="002060"/>
                </a:solidFill>
              </a:rPr>
              <a:t>An assurance that their child’s name, address and telephone listing will not be released to military recruiters </a:t>
            </a:r>
            <a:endParaRPr lang="en-US" sz="2200" b="1" dirty="0">
              <a:solidFill>
                <a:srgbClr val="002060"/>
              </a:solidFill>
              <a:cs typeface="Lucida Sans Unicode"/>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7B8483-1453-B9E1-F34D-FC2B4638F282}"/>
              </a:ext>
            </a:extLst>
          </p:cNvPr>
          <p:cNvSpPr>
            <a:spLocks noGrp="1"/>
          </p:cNvSpPr>
          <p:nvPr>
            <p:ph type="title"/>
          </p:nvPr>
        </p:nvSpPr>
        <p:spPr>
          <a:xfrm>
            <a:off x="1066800" y="850900"/>
            <a:ext cx="6346078" cy="711359"/>
          </a:xfrm>
        </p:spPr>
        <p:txBody>
          <a:bodyPr/>
          <a:lstStyle/>
          <a:p>
            <a:pPr algn="ctr"/>
            <a:r>
              <a:rPr lang="en-US" b="1" dirty="0">
                <a:solidFill>
                  <a:schemeClr val="bg1"/>
                </a:solidFill>
              </a:rPr>
              <a:t>Parent’s Right to Know</a:t>
            </a:r>
          </a:p>
        </p:txBody>
      </p:sp>
      <p:sp>
        <p:nvSpPr>
          <p:cNvPr id="2" name="Content Placeholder 1">
            <a:extLst>
              <a:ext uri="{FF2B5EF4-FFF2-40B4-BE49-F238E27FC236}">
                <a16:creationId xmlns:a16="http://schemas.microsoft.com/office/drawing/2014/main" id="{9CBF7253-E0AD-3448-05DB-BDB20B000F37}"/>
              </a:ext>
            </a:extLst>
          </p:cNvPr>
          <p:cNvSpPr>
            <a:spLocks noGrp="1"/>
          </p:cNvSpPr>
          <p:nvPr>
            <p:ph idx="1"/>
          </p:nvPr>
        </p:nvSpPr>
        <p:spPr>
          <a:xfrm>
            <a:off x="381000" y="2514600"/>
            <a:ext cx="8305800" cy="3530600"/>
          </a:xfrm>
        </p:spPr>
        <p:txBody>
          <a:bodyPr>
            <a:normAutofit fontScale="70000" lnSpcReduction="20000"/>
          </a:bodyPr>
          <a:lstStyle/>
          <a:p>
            <a:pPr marL="365760" indent="-255905" eaLnBrk="1" fontAlgn="auto" hangingPunct="1">
              <a:lnSpc>
                <a:spcPct val="80000"/>
              </a:lnSpc>
              <a:spcAft>
                <a:spcPts val="0"/>
              </a:spcAft>
              <a:buFontTx/>
              <a:buNone/>
              <a:defRPr/>
            </a:pPr>
            <a:r>
              <a:rPr lang="en-US" sz="2600" b="1" dirty="0">
                <a:solidFill>
                  <a:srgbClr val="002060"/>
                </a:solidFill>
              </a:rPr>
              <a:t>Parents will receive information on the following: </a:t>
            </a:r>
            <a:endParaRPr lang="en-US" sz="2600" b="1" dirty="0">
              <a:solidFill>
                <a:srgbClr val="002060"/>
              </a:solidFill>
              <a:cs typeface="Lucida Sans Unicode"/>
            </a:endParaRPr>
          </a:p>
          <a:p>
            <a:pPr marL="365760" indent="-255905" eaLnBrk="1" fontAlgn="auto" hangingPunct="1">
              <a:lnSpc>
                <a:spcPct val="160000"/>
              </a:lnSpc>
              <a:spcAft>
                <a:spcPts val="200"/>
              </a:spcAft>
              <a:buFont typeface="Wingdings 3"/>
              <a:buChar char=""/>
              <a:defRPr/>
            </a:pPr>
            <a:r>
              <a:rPr lang="en-US" sz="2600" b="1" dirty="0">
                <a:solidFill>
                  <a:srgbClr val="002060"/>
                </a:solidFill>
              </a:rPr>
              <a:t>Their child’s level of achievement on each of the state’s academic assessments   </a:t>
            </a:r>
          </a:p>
          <a:p>
            <a:pPr marL="365760" indent="-255905" eaLnBrk="1" fontAlgn="auto" hangingPunct="1">
              <a:lnSpc>
                <a:spcPct val="160000"/>
              </a:lnSpc>
              <a:spcAft>
                <a:spcPts val="200"/>
              </a:spcAft>
              <a:buFont typeface="Wingdings 3"/>
              <a:buChar char=""/>
              <a:defRPr/>
            </a:pPr>
            <a:r>
              <a:rPr lang="en-US" sz="2600" b="1" dirty="0">
                <a:solidFill>
                  <a:srgbClr val="002060"/>
                </a:solidFill>
                <a:cs typeface="Lucida Sans Unicode"/>
              </a:rPr>
              <a:t>Their option to request a transfer to another school within the district if their child is the victim of a violent crime at school</a:t>
            </a:r>
          </a:p>
          <a:p>
            <a:pPr marL="365760" indent="-255905" eaLnBrk="1" fontAlgn="auto" hangingPunct="1">
              <a:lnSpc>
                <a:spcPct val="160000"/>
              </a:lnSpc>
              <a:spcAft>
                <a:spcPts val="200"/>
              </a:spcAft>
              <a:buFont typeface="Wingdings 3"/>
              <a:buChar char=""/>
              <a:defRPr/>
            </a:pPr>
            <a:r>
              <a:rPr lang="en-US" sz="2600" b="1" dirty="0">
                <a:solidFill>
                  <a:srgbClr val="002060"/>
                </a:solidFill>
                <a:cs typeface="Lucida Sans Unicode"/>
              </a:rPr>
              <a:t>Their right to timely notification that their child has been assigned, or has been taught for four or more consecutive weeks by, a teacher who is not highly qualified.</a:t>
            </a:r>
          </a:p>
          <a:p>
            <a:pPr marL="365760" indent="-255905" eaLnBrk="1" fontAlgn="auto" hangingPunct="1">
              <a:lnSpc>
                <a:spcPct val="160000"/>
              </a:lnSpc>
              <a:spcAft>
                <a:spcPts val="200"/>
              </a:spcAft>
              <a:buFont typeface="Wingdings 3"/>
              <a:buChar char=""/>
              <a:defRPr/>
            </a:pPr>
            <a:endParaRPr lang="en-US" sz="2000" dirty="0">
              <a:cs typeface="Lucida Sans Unicode"/>
            </a:endParaRPr>
          </a:p>
          <a:p>
            <a:endParaRPr lang="en-US" dirty="0"/>
          </a:p>
        </p:txBody>
      </p:sp>
    </p:spTree>
    <p:extLst>
      <p:ext uri="{BB962C8B-B14F-4D97-AF65-F5344CB8AC3E}">
        <p14:creationId xmlns:p14="http://schemas.microsoft.com/office/powerpoint/2010/main" val="12046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F559ED-3B9D-4448-B2E3-31FF539D1D4B}"/>
              </a:ext>
            </a:extLst>
          </p:cNvPr>
          <p:cNvSpPr>
            <a:spLocks noGrp="1" noChangeArrowheads="1"/>
          </p:cNvSpPr>
          <p:nvPr>
            <p:ph type="title"/>
          </p:nvPr>
        </p:nvSpPr>
        <p:spPr>
          <a:xfrm>
            <a:off x="685800" y="762000"/>
            <a:ext cx="7392988" cy="652463"/>
          </a:xfrm>
        </p:spPr>
        <p:txBody>
          <a:bodyPr>
            <a:normAutofit fontScale="90000"/>
          </a:bodyPr>
          <a:lstStyle/>
          <a:p>
            <a:pPr algn="ctr" eaLnBrk="1" fontAlgn="auto" hangingPunct="1">
              <a:spcAft>
                <a:spcPts val="0"/>
              </a:spcAft>
              <a:defRPr/>
            </a:pPr>
            <a:r>
              <a:rPr lang="en-US" sz="4000" b="1" dirty="0">
                <a:solidFill>
                  <a:schemeClr val="bg1"/>
                </a:solidFill>
              </a:rPr>
              <a:t>Reporting Pupil Progress</a:t>
            </a:r>
          </a:p>
        </p:txBody>
      </p:sp>
      <p:sp>
        <p:nvSpPr>
          <p:cNvPr id="18434" name="Rectangle 3">
            <a:extLst>
              <a:ext uri="{FF2B5EF4-FFF2-40B4-BE49-F238E27FC236}">
                <a16:creationId xmlns:a16="http://schemas.microsoft.com/office/drawing/2014/main" id="{B5F5BF12-2E1F-45BE-B963-83D9FCE5DC18}"/>
              </a:ext>
            </a:extLst>
          </p:cNvPr>
          <p:cNvSpPr>
            <a:spLocks noGrp="1"/>
          </p:cNvSpPr>
          <p:nvPr>
            <p:ph idx="1"/>
          </p:nvPr>
        </p:nvSpPr>
        <p:spPr>
          <a:xfrm>
            <a:off x="495300" y="2496270"/>
            <a:ext cx="8153400" cy="3752130"/>
          </a:xfrm>
        </p:spPr>
        <p:txBody>
          <a:bodyPr>
            <a:normAutofit/>
          </a:bodyPr>
          <a:lstStyle/>
          <a:p>
            <a:r>
              <a:rPr lang="en-US" sz="2400" b="1" dirty="0">
                <a:solidFill>
                  <a:srgbClr val="002060"/>
                </a:solidFill>
              </a:rPr>
              <a:t>Any district with a Title I allocation exceeding $500,000 is required by law to set aside 1% of it’s Title I allocation for parent and family engagement.</a:t>
            </a:r>
          </a:p>
          <a:p>
            <a:r>
              <a:rPr lang="en-US" sz="2400" b="1" dirty="0">
                <a:solidFill>
                  <a:srgbClr val="002060"/>
                </a:solidFill>
              </a:rPr>
              <a:t>Of that 1%, 10% may be reserved at the district for system-wide initiatives related to parent and family engagement.  The remaining 90% must be allocated to all Title I schools in the district.  </a:t>
            </a:r>
          </a:p>
          <a:p>
            <a:r>
              <a:rPr lang="en-US" sz="2400" b="1" dirty="0">
                <a:solidFill>
                  <a:srgbClr val="002060"/>
                </a:solidFill>
              </a:rPr>
              <a:t>You, as Title I parents and family members, have the right to be involved in how this money is spent.</a:t>
            </a:r>
          </a:p>
          <a:p>
            <a:pPr indent="-255270" eaLnBrk="1" hangingPunct="1">
              <a:lnSpc>
                <a:spcPct val="90000"/>
              </a:lnSpc>
            </a:pPr>
            <a:endParaRPr lang="en-US" altLang="en-US" dirty="0">
              <a:cs typeface="Lucida Sans Unicod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Why Are We Here?</a:t>
            </a:r>
          </a:p>
        </p:txBody>
      </p:sp>
      <p:sp>
        <p:nvSpPr>
          <p:cNvPr id="4" name="Content Placeholder 2">
            <a:extLst>
              <a:ext uri="{FF2B5EF4-FFF2-40B4-BE49-F238E27FC236}">
                <a16:creationId xmlns:a16="http://schemas.microsoft.com/office/drawing/2014/main" id="{F811AFCB-2A0A-433F-B79A-DE0FE0084634}"/>
              </a:ext>
            </a:extLst>
          </p:cNvPr>
          <p:cNvSpPr>
            <a:spLocks noGrp="1"/>
          </p:cNvSpPr>
          <p:nvPr>
            <p:ph idx="1"/>
          </p:nvPr>
        </p:nvSpPr>
        <p:spPr>
          <a:xfrm>
            <a:off x="685800" y="2514600"/>
            <a:ext cx="7058025" cy="3530600"/>
          </a:xfrm>
        </p:spPr>
        <p:txBody>
          <a:bodyPr/>
          <a:lstStyle/>
          <a:p>
            <a:r>
              <a:rPr lang="en-US" sz="2000" b="1" dirty="0">
                <a:solidFill>
                  <a:srgbClr val="002060"/>
                </a:solidFill>
              </a:rPr>
              <a:t>The Every Student Succeeds Act (ESSA) requires that each Title I school hold an annual meeting of Title I families in order to:</a:t>
            </a:r>
          </a:p>
          <a:p>
            <a:pPr lvl="3">
              <a:buFont typeface="Arial" panose="020B0604020202020204" pitchFamily="34" charset="0"/>
              <a:buChar char="•"/>
            </a:pPr>
            <a:r>
              <a:rPr lang="en-US" sz="2000" b="1" dirty="0">
                <a:solidFill>
                  <a:srgbClr val="002060"/>
                </a:solidFill>
              </a:rPr>
              <a:t>inform you of your school’s participation in Title I,</a:t>
            </a:r>
          </a:p>
          <a:p>
            <a:pPr lvl="3">
              <a:buFont typeface="Arial" panose="020B0604020202020204" pitchFamily="34" charset="0"/>
              <a:buChar char="•"/>
            </a:pPr>
            <a:r>
              <a:rPr lang="en-US" sz="2000" b="1" dirty="0">
                <a:solidFill>
                  <a:srgbClr val="002060"/>
                </a:solidFill>
              </a:rPr>
              <a:t>explain the requirements of Title I, and</a:t>
            </a:r>
          </a:p>
          <a:p>
            <a:pPr lvl="3">
              <a:buFont typeface="Arial" panose="020B0604020202020204" pitchFamily="34" charset="0"/>
              <a:buChar char="•"/>
            </a:pPr>
            <a:r>
              <a:rPr lang="en-US" sz="2000" b="1" dirty="0">
                <a:solidFill>
                  <a:srgbClr val="002060"/>
                </a:solidFill>
              </a:rPr>
              <a:t>explain your rights as parents and family members to be involved.</a:t>
            </a:r>
          </a:p>
          <a:p>
            <a:pPr lvl="1"/>
            <a:endParaRPr lang="en-US" dirty="0"/>
          </a:p>
          <a:p>
            <a:pPr lvl="1"/>
            <a:endParaRPr lang="en-US" dirty="0"/>
          </a:p>
          <a:p>
            <a:endParaRPr lang="en-US" dirty="0"/>
          </a:p>
        </p:txBody>
      </p:sp>
    </p:spTree>
    <p:extLst>
      <p:ext uri="{BB962C8B-B14F-4D97-AF65-F5344CB8AC3E}">
        <p14:creationId xmlns:p14="http://schemas.microsoft.com/office/powerpoint/2010/main" val="1616289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F559ED-3B9D-4448-B2E3-31FF539D1D4B}"/>
              </a:ext>
            </a:extLst>
          </p:cNvPr>
          <p:cNvSpPr>
            <a:spLocks noGrp="1" noChangeArrowheads="1"/>
          </p:cNvSpPr>
          <p:nvPr>
            <p:ph type="title"/>
          </p:nvPr>
        </p:nvSpPr>
        <p:spPr>
          <a:xfrm>
            <a:off x="685800" y="762000"/>
            <a:ext cx="7392988" cy="652463"/>
          </a:xfrm>
        </p:spPr>
        <p:txBody>
          <a:bodyPr>
            <a:normAutofit fontScale="90000"/>
          </a:bodyPr>
          <a:lstStyle/>
          <a:p>
            <a:pPr algn="ctr" eaLnBrk="1" fontAlgn="auto" hangingPunct="1">
              <a:spcAft>
                <a:spcPts val="0"/>
              </a:spcAft>
              <a:defRPr/>
            </a:pPr>
            <a:r>
              <a:rPr lang="en-US" sz="4000" b="1" dirty="0">
                <a:solidFill>
                  <a:schemeClr val="bg1"/>
                </a:solidFill>
              </a:rPr>
              <a:t>Reporting Pupil Progress</a:t>
            </a:r>
          </a:p>
        </p:txBody>
      </p:sp>
      <p:sp>
        <p:nvSpPr>
          <p:cNvPr id="18434" name="Rectangle 3">
            <a:extLst>
              <a:ext uri="{FF2B5EF4-FFF2-40B4-BE49-F238E27FC236}">
                <a16:creationId xmlns:a16="http://schemas.microsoft.com/office/drawing/2014/main" id="{B5F5BF12-2E1F-45BE-B963-83D9FCE5DC18}"/>
              </a:ext>
            </a:extLst>
          </p:cNvPr>
          <p:cNvSpPr>
            <a:spLocks noGrp="1"/>
          </p:cNvSpPr>
          <p:nvPr>
            <p:ph idx="1"/>
          </p:nvPr>
        </p:nvSpPr>
        <p:spPr>
          <a:xfrm>
            <a:off x="495300" y="2496270"/>
            <a:ext cx="8153400" cy="3530600"/>
          </a:xfrm>
        </p:spPr>
        <p:txBody>
          <a:bodyPr>
            <a:normAutofit lnSpcReduction="10000"/>
          </a:bodyPr>
          <a:lstStyle/>
          <a:p>
            <a:pPr indent="-255270" eaLnBrk="1" hangingPunct="1">
              <a:lnSpc>
                <a:spcPct val="90000"/>
              </a:lnSpc>
              <a:buFontTx/>
              <a:buNone/>
            </a:pPr>
            <a:r>
              <a:rPr lang="en-US" altLang="en-US" sz="2200" b="1" dirty="0">
                <a:solidFill>
                  <a:srgbClr val="002060"/>
                </a:solidFill>
                <a:cs typeface="Lucida Sans Unicode"/>
              </a:rPr>
              <a:t>Westside Middle School provides: </a:t>
            </a:r>
          </a:p>
          <a:p>
            <a:pPr indent="-255270" eaLnBrk="1" hangingPunct="1">
              <a:lnSpc>
                <a:spcPct val="150000"/>
              </a:lnSpc>
            </a:pPr>
            <a:r>
              <a:rPr lang="en-US" altLang="en-US" sz="2200" b="1" dirty="0">
                <a:solidFill>
                  <a:srgbClr val="002060"/>
                </a:solidFill>
              </a:rPr>
              <a:t>Interim progress reports</a:t>
            </a:r>
            <a:endParaRPr lang="en-US" altLang="en-US" sz="2200" b="1" dirty="0">
              <a:solidFill>
                <a:srgbClr val="002060"/>
              </a:solidFill>
              <a:cs typeface="Lucida Sans Unicode"/>
            </a:endParaRPr>
          </a:p>
          <a:p>
            <a:pPr indent="-255270" eaLnBrk="1" hangingPunct="1">
              <a:lnSpc>
                <a:spcPct val="150000"/>
              </a:lnSpc>
            </a:pPr>
            <a:r>
              <a:rPr lang="en-US" altLang="en-US" sz="2200" b="1" dirty="0">
                <a:solidFill>
                  <a:srgbClr val="002060"/>
                </a:solidFill>
              </a:rPr>
              <a:t>Report cards every nine weeks</a:t>
            </a:r>
            <a:endParaRPr lang="en-US" altLang="en-US" sz="2200" b="1" dirty="0">
              <a:solidFill>
                <a:srgbClr val="002060"/>
              </a:solidFill>
              <a:cs typeface="Lucida Sans Unicode"/>
            </a:endParaRPr>
          </a:p>
          <a:p>
            <a:pPr indent="-255270" eaLnBrk="1" hangingPunct="1">
              <a:lnSpc>
                <a:spcPct val="150000"/>
              </a:lnSpc>
            </a:pPr>
            <a:r>
              <a:rPr lang="en-US" altLang="en-US" sz="2200" b="1" dirty="0">
                <a:solidFill>
                  <a:srgbClr val="002060"/>
                </a:solidFill>
              </a:rPr>
              <a:t>Parent-Teacher Conferences</a:t>
            </a:r>
            <a:endParaRPr lang="en-US" altLang="en-US" sz="2200" b="1" dirty="0">
              <a:solidFill>
                <a:srgbClr val="002060"/>
              </a:solidFill>
              <a:cs typeface="Lucida Sans Unicode"/>
            </a:endParaRPr>
          </a:p>
          <a:p>
            <a:pPr indent="-255270" eaLnBrk="1" hangingPunct="1">
              <a:lnSpc>
                <a:spcPct val="150000"/>
              </a:lnSpc>
            </a:pPr>
            <a:r>
              <a:rPr lang="en-US" altLang="en-US" sz="2200" b="1" dirty="0">
                <a:solidFill>
                  <a:srgbClr val="002060"/>
                </a:solidFill>
              </a:rPr>
              <a:t>Parent Portal links</a:t>
            </a:r>
            <a:endParaRPr lang="en-US" altLang="en-US" sz="2200" b="1" dirty="0">
              <a:solidFill>
                <a:srgbClr val="002060"/>
              </a:solidFill>
              <a:cs typeface="Lucida Sans Unicode"/>
            </a:endParaRPr>
          </a:p>
          <a:p>
            <a:pPr indent="-255270" eaLnBrk="1" hangingPunct="1">
              <a:lnSpc>
                <a:spcPct val="150000"/>
              </a:lnSpc>
            </a:pPr>
            <a:r>
              <a:rPr lang="en-US" altLang="en-US" sz="2200" b="1" dirty="0">
                <a:solidFill>
                  <a:srgbClr val="002060"/>
                </a:solidFill>
              </a:rPr>
              <a:t>Email/Telephone contacts</a:t>
            </a:r>
            <a:endParaRPr lang="en-US" altLang="en-US" sz="2200" b="1" dirty="0">
              <a:solidFill>
                <a:srgbClr val="002060"/>
              </a:solidFill>
              <a:cs typeface="Lucida Sans Unicode"/>
            </a:endParaRPr>
          </a:p>
          <a:p>
            <a:pPr indent="-255270" eaLnBrk="1" hangingPunct="1">
              <a:lnSpc>
                <a:spcPct val="90000"/>
              </a:lnSpc>
            </a:pPr>
            <a:endParaRPr lang="en-US" altLang="en-US" dirty="0">
              <a:cs typeface="Lucida Sans Unicode"/>
            </a:endParaRPr>
          </a:p>
          <a:p>
            <a:pPr indent="-255270" eaLnBrk="1" hangingPunct="1">
              <a:lnSpc>
                <a:spcPct val="90000"/>
              </a:lnSpc>
            </a:pPr>
            <a:endParaRPr lang="en-US" altLang="en-US" dirty="0">
              <a:cs typeface="Lucida Sans Unicode"/>
            </a:endParaRPr>
          </a:p>
        </p:txBody>
      </p:sp>
    </p:spTree>
    <p:extLst>
      <p:ext uri="{BB962C8B-B14F-4D97-AF65-F5344CB8AC3E}">
        <p14:creationId xmlns:p14="http://schemas.microsoft.com/office/powerpoint/2010/main" val="105306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F559ED-3B9D-4448-B2E3-31FF539D1D4B}"/>
              </a:ext>
            </a:extLst>
          </p:cNvPr>
          <p:cNvSpPr>
            <a:spLocks noGrp="1" noChangeArrowheads="1"/>
          </p:cNvSpPr>
          <p:nvPr>
            <p:ph type="title"/>
          </p:nvPr>
        </p:nvSpPr>
        <p:spPr>
          <a:xfrm>
            <a:off x="495300" y="990600"/>
            <a:ext cx="7773988" cy="652463"/>
          </a:xfrm>
        </p:spPr>
        <p:txBody>
          <a:bodyPr>
            <a:noAutofit/>
          </a:bodyPr>
          <a:lstStyle/>
          <a:p>
            <a:pPr algn="ctr" eaLnBrk="1" fontAlgn="auto" hangingPunct="1">
              <a:spcAft>
                <a:spcPts val="0"/>
              </a:spcAft>
              <a:defRPr/>
            </a:pPr>
            <a:r>
              <a:rPr lang="en-US" sz="2800" b="1" dirty="0">
                <a:solidFill>
                  <a:schemeClr val="bg1"/>
                </a:solidFill>
              </a:rPr>
              <a:t>How Is Parent Family Engagement Funded?</a:t>
            </a:r>
          </a:p>
        </p:txBody>
      </p:sp>
      <p:sp>
        <p:nvSpPr>
          <p:cNvPr id="18434" name="Rectangle 3">
            <a:extLst>
              <a:ext uri="{FF2B5EF4-FFF2-40B4-BE49-F238E27FC236}">
                <a16:creationId xmlns:a16="http://schemas.microsoft.com/office/drawing/2014/main" id="{B5F5BF12-2E1F-45BE-B963-83D9FCE5DC18}"/>
              </a:ext>
            </a:extLst>
          </p:cNvPr>
          <p:cNvSpPr>
            <a:spLocks noGrp="1"/>
          </p:cNvSpPr>
          <p:nvPr>
            <p:ph idx="1"/>
          </p:nvPr>
        </p:nvSpPr>
        <p:spPr>
          <a:xfrm>
            <a:off x="495300" y="2496270"/>
            <a:ext cx="8153400" cy="3530600"/>
          </a:xfrm>
        </p:spPr>
        <p:txBody>
          <a:bodyPr>
            <a:normAutofit lnSpcReduction="10000"/>
          </a:bodyPr>
          <a:lstStyle/>
          <a:p>
            <a:r>
              <a:rPr lang="en-US" sz="2000" b="1" dirty="0">
                <a:solidFill>
                  <a:srgbClr val="002060"/>
                </a:solidFill>
              </a:rPr>
              <a:t>In 2024-2025 school, we received approximately $3,300 in parent and family engagement funding. We plan to use these funds for:</a:t>
            </a:r>
          </a:p>
          <a:p>
            <a:pPr lvl="3">
              <a:buFont typeface="Arial" panose="020B0604020202020204" pitchFamily="34" charset="0"/>
              <a:buChar char="•"/>
            </a:pPr>
            <a:r>
              <a:rPr lang="en-US" sz="2000" b="1" dirty="0">
                <a:solidFill>
                  <a:srgbClr val="002060"/>
                </a:solidFill>
              </a:rPr>
              <a:t>Parent and Family Engagement Meeting and Events</a:t>
            </a:r>
          </a:p>
          <a:p>
            <a:pPr lvl="4">
              <a:buFont typeface="Courier New" panose="02070309020205020404" pitchFamily="49" charset="0"/>
              <a:buChar char="o"/>
            </a:pPr>
            <a:r>
              <a:rPr lang="en-US" sz="2000" b="1" dirty="0">
                <a:solidFill>
                  <a:srgbClr val="002060"/>
                </a:solidFill>
              </a:rPr>
              <a:t>PAC-monthly</a:t>
            </a:r>
          </a:p>
          <a:p>
            <a:pPr lvl="4">
              <a:buFont typeface="Courier New" panose="02070309020205020404" pitchFamily="49" charset="0"/>
              <a:buChar char="o"/>
            </a:pPr>
            <a:r>
              <a:rPr lang="en-US" sz="2000" b="1" dirty="0">
                <a:solidFill>
                  <a:srgbClr val="002060"/>
                </a:solidFill>
              </a:rPr>
              <a:t>PBIS Training</a:t>
            </a:r>
          </a:p>
          <a:p>
            <a:pPr lvl="4">
              <a:buFont typeface="Courier New" panose="02070309020205020404" pitchFamily="49" charset="0"/>
              <a:buChar char="o"/>
            </a:pPr>
            <a:r>
              <a:rPr lang="en-US" sz="2000" b="1" dirty="0">
                <a:solidFill>
                  <a:srgbClr val="002060"/>
                </a:solidFill>
              </a:rPr>
              <a:t>Curriculum Night Events</a:t>
            </a:r>
          </a:p>
          <a:p>
            <a:pPr lvl="3">
              <a:buFont typeface="Arial" panose="020B0604020202020204" pitchFamily="34" charset="0"/>
              <a:buChar char="•"/>
            </a:pPr>
            <a:r>
              <a:rPr lang="en-US" sz="2000" b="1" dirty="0">
                <a:solidFill>
                  <a:srgbClr val="002060"/>
                </a:solidFill>
              </a:rPr>
              <a:t>Materials/Supplies</a:t>
            </a:r>
          </a:p>
          <a:p>
            <a:pPr lvl="4">
              <a:buFont typeface="Courier New" panose="02070309020205020404" pitchFamily="49" charset="0"/>
              <a:buChar char="o"/>
            </a:pPr>
            <a:r>
              <a:rPr lang="en-US" sz="2000" b="1" dirty="0">
                <a:solidFill>
                  <a:srgbClr val="002060"/>
                </a:solidFill>
              </a:rPr>
              <a:t>Monthly Newsletters </a:t>
            </a:r>
          </a:p>
          <a:p>
            <a:endParaRPr lang="en-US" altLang="en-US" sz="2000" b="1" dirty="0">
              <a:solidFill>
                <a:srgbClr val="002060"/>
              </a:solidFill>
              <a:cs typeface="Lucida Sans Unicode"/>
            </a:endParaRPr>
          </a:p>
          <a:p>
            <a:pPr indent="-255270" eaLnBrk="1" hangingPunct="1">
              <a:lnSpc>
                <a:spcPct val="90000"/>
              </a:lnSpc>
            </a:pPr>
            <a:endParaRPr lang="en-US" altLang="en-US" dirty="0">
              <a:cs typeface="Lucida Sans Unicode"/>
            </a:endParaRPr>
          </a:p>
        </p:txBody>
      </p:sp>
    </p:spTree>
    <p:extLst>
      <p:ext uri="{BB962C8B-B14F-4D97-AF65-F5344CB8AC3E}">
        <p14:creationId xmlns:p14="http://schemas.microsoft.com/office/powerpoint/2010/main" val="2288437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91B9D-D63D-4A1B-98AF-2C533F289136}"/>
              </a:ext>
            </a:extLst>
          </p:cNvPr>
          <p:cNvSpPr>
            <a:spLocks noGrp="1"/>
          </p:cNvSpPr>
          <p:nvPr>
            <p:ph type="title"/>
          </p:nvPr>
        </p:nvSpPr>
        <p:spPr>
          <a:xfrm>
            <a:off x="1117582" y="990600"/>
            <a:ext cx="6908836" cy="711359"/>
          </a:xfrm>
        </p:spPr>
        <p:txBody>
          <a:bodyPr/>
          <a:lstStyle/>
          <a:p>
            <a:r>
              <a:rPr lang="en-US" b="1" dirty="0"/>
              <a:t>Family Engagement Plan Goals</a:t>
            </a:r>
          </a:p>
        </p:txBody>
      </p:sp>
      <p:sp>
        <p:nvSpPr>
          <p:cNvPr id="6" name="Rectangle 3">
            <a:extLst>
              <a:ext uri="{FF2B5EF4-FFF2-40B4-BE49-F238E27FC236}">
                <a16:creationId xmlns:a16="http://schemas.microsoft.com/office/drawing/2014/main" id="{98D33525-AD7C-4547-8830-656F98592694}"/>
              </a:ext>
            </a:extLst>
          </p:cNvPr>
          <p:cNvSpPr>
            <a:spLocks noGrp="1"/>
          </p:cNvSpPr>
          <p:nvPr>
            <p:ph idx="1"/>
          </p:nvPr>
        </p:nvSpPr>
        <p:spPr>
          <a:xfrm>
            <a:off x="762000" y="3200400"/>
            <a:ext cx="7743825" cy="3530600"/>
          </a:xfrm>
        </p:spPr>
        <p:txBody>
          <a:bodyPr>
            <a:normAutofit fontScale="92500" lnSpcReduction="10000"/>
          </a:bodyPr>
          <a:lstStyle/>
          <a:p>
            <a:pPr indent="-255270" eaLnBrk="1" hangingPunct="1">
              <a:lnSpc>
                <a:spcPct val="90000"/>
              </a:lnSpc>
              <a:buFontTx/>
              <a:buNone/>
            </a:pPr>
            <a:endParaRPr lang="en-US" dirty="0"/>
          </a:p>
          <a:p>
            <a:pPr indent="-255270" eaLnBrk="1" hangingPunct="1">
              <a:lnSpc>
                <a:spcPct val="90000"/>
              </a:lnSpc>
            </a:pPr>
            <a:r>
              <a:rPr lang="en-US" altLang="en-US" sz="2000" b="1" dirty="0">
                <a:solidFill>
                  <a:srgbClr val="002060"/>
                </a:solidFill>
              </a:rPr>
              <a:t>To provide meaningful two-way communication</a:t>
            </a:r>
            <a:endParaRPr lang="en-US" altLang="en-US" sz="2000" b="1" dirty="0">
              <a:solidFill>
                <a:srgbClr val="002060"/>
              </a:solidFill>
              <a:cs typeface="Lucida Sans Unicode"/>
            </a:endParaRPr>
          </a:p>
          <a:p>
            <a:pPr eaLnBrk="1" hangingPunct="1">
              <a:lnSpc>
                <a:spcPct val="90000"/>
              </a:lnSpc>
              <a:buFontTx/>
              <a:buNone/>
            </a:pPr>
            <a:endParaRPr lang="en-US" altLang="en-US" sz="2000" b="1" dirty="0">
              <a:solidFill>
                <a:srgbClr val="002060"/>
              </a:solidFill>
            </a:endParaRPr>
          </a:p>
          <a:p>
            <a:pPr indent="-255270" eaLnBrk="1" hangingPunct="1">
              <a:lnSpc>
                <a:spcPct val="90000"/>
              </a:lnSpc>
            </a:pPr>
            <a:r>
              <a:rPr lang="en-US" altLang="en-US" sz="2000" b="1" dirty="0">
                <a:solidFill>
                  <a:srgbClr val="002060"/>
                </a:solidFill>
              </a:rPr>
              <a:t>To provide meaningful and varied participation opportunities for families that support student achievement</a:t>
            </a:r>
            <a:endParaRPr lang="en-US" altLang="en-US" sz="2000" b="1" dirty="0">
              <a:solidFill>
                <a:srgbClr val="002060"/>
              </a:solidFill>
              <a:cs typeface="Lucida Sans Unicode"/>
            </a:endParaRPr>
          </a:p>
          <a:p>
            <a:pPr eaLnBrk="1" hangingPunct="1">
              <a:lnSpc>
                <a:spcPct val="90000"/>
              </a:lnSpc>
              <a:buFontTx/>
              <a:buNone/>
            </a:pPr>
            <a:endParaRPr lang="en-US" altLang="en-US" sz="2000" b="1" dirty="0">
              <a:solidFill>
                <a:srgbClr val="002060"/>
              </a:solidFill>
            </a:endParaRPr>
          </a:p>
          <a:p>
            <a:pPr indent="-255270" eaLnBrk="1" hangingPunct="1">
              <a:lnSpc>
                <a:spcPct val="90000"/>
              </a:lnSpc>
            </a:pPr>
            <a:r>
              <a:rPr lang="en-US" altLang="en-US" sz="2000" b="1" dirty="0">
                <a:solidFill>
                  <a:srgbClr val="002060"/>
                </a:solidFill>
              </a:rPr>
              <a:t>To eliminate or reduce barriers to family involvement</a:t>
            </a:r>
            <a:endParaRPr lang="en-US" altLang="en-US" sz="2000" b="1" dirty="0">
              <a:solidFill>
                <a:srgbClr val="002060"/>
              </a:solidFill>
              <a:cs typeface="Lucida Sans Unicode"/>
            </a:endParaRPr>
          </a:p>
          <a:p>
            <a:pPr eaLnBrk="1" hangingPunct="1">
              <a:lnSpc>
                <a:spcPct val="90000"/>
              </a:lnSpc>
            </a:pPr>
            <a:endParaRPr lang="en-US" altLang="en-US" sz="2000" b="1" dirty="0">
              <a:solidFill>
                <a:srgbClr val="002060"/>
              </a:solidFill>
            </a:endParaRPr>
          </a:p>
          <a:p>
            <a:pPr indent="-255270" eaLnBrk="1" hangingPunct="1">
              <a:lnSpc>
                <a:spcPct val="90000"/>
              </a:lnSpc>
            </a:pPr>
            <a:r>
              <a:rPr lang="en-US" altLang="en-US" sz="2000" b="1" dirty="0">
                <a:solidFill>
                  <a:srgbClr val="002060"/>
                </a:solidFill>
              </a:rPr>
              <a:t>To provide parents with an opportunity to participate in</a:t>
            </a:r>
            <a:r>
              <a:rPr lang="en-US" altLang="en-US" sz="2100" b="1" dirty="0">
                <a:solidFill>
                  <a:srgbClr val="002060"/>
                </a:solidFill>
              </a:rPr>
              <a:t> the development of our School Improvement Plan</a:t>
            </a:r>
            <a:endParaRPr lang="en-US" altLang="en-US" sz="2100" b="1" dirty="0">
              <a:solidFill>
                <a:srgbClr val="002060"/>
              </a:solidFill>
              <a:cs typeface="Lucida Sans Unicode"/>
            </a:endParaRPr>
          </a:p>
        </p:txBody>
      </p:sp>
      <p:sp>
        <p:nvSpPr>
          <p:cNvPr id="4" name="Rectangle 3">
            <a:extLst>
              <a:ext uri="{FF2B5EF4-FFF2-40B4-BE49-F238E27FC236}">
                <a16:creationId xmlns:a16="http://schemas.microsoft.com/office/drawing/2014/main" id="{B5E3637F-C072-47C4-9DFB-EFB86CE62361}"/>
              </a:ext>
            </a:extLst>
          </p:cNvPr>
          <p:cNvSpPr/>
          <p:nvPr/>
        </p:nvSpPr>
        <p:spPr>
          <a:xfrm>
            <a:off x="228600" y="2209800"/>
            <a:ext cx="9067800" cy="1323439"/>
          </a:xfrm>
          <a:prstGeom prst="rect">
            <a:avLst/>
          </a:prstGeom>
        </p:spPr>
        <p:txBody>
          <a:bodyPr wrap="square">
            <a:spAutoFit/>
          </a:bodyPr>
          <a:lstStyle/>
          <a:p>
            <a:r>
              <a:rPr lang="en-US" altLang="en-US" sz="2000" b="1" dirty="0">
                <a:solidFill>
                  <a:srgbClr val="002060"/>
                </a:solidFill>
              </a:rPr>
              <a:t>Westside Middle School has the responsibility to provide our parents, teachers, students, and community members with access to shared opportunities to engage in activities that will promote student achievement.</a:t>
            </a:r>
            <a:endParaRPr lang="en-US" sz="2000" dirty="0"/>
          </a:p>
        </p:txBody>
      </p:sp>
    </p:spTree>
    <p:extLst>
      <p:ext uri="{BB962C8B-B14F-4D97-AF65-F5344CB8AC3E}">
        <p14:creationId xmlns:p14="http://schemas.microsoft.com/office/powerpoint/2010/main" val="2505845666"/>
      </p:ext>
    </p:extLst>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F559ED-3B9D-4448-B2E3-31FF539D1D4B}"/>
              </a:ext>
            </a:extLst>
          </p:cNvPr>
          <p:cNvSpPr>
            <a:spLocks noGrp="1" noChangeArrowheads="1"/>
          </p:cNvSpPr>
          <p:nvPr>
            <p:ph type="title"/>
          </p:nvPr>
        </p:nvSpPr>
        <p:spPr>
          <a:xfrm>
            <a:off x="495300" y="990600"/>
            <a:ext cx="7773988" cy="652463"/>
          </a:xfrm>
        </p:spPr>
        <p:txBody>
          <a:bodyPr>
            <a:noAutofit/>
          </a:bodyPr>
          <a:lstStyle/>
          <a:p>
            <a:pPr algn="ctr" eaLnBrk="1" fontAlgn="auto" hangingPunct="1">
              <a:spcAft>
                <a:spcPts val="0"/>
              </a:spcAft>
              <a:defRPr/>
            </a:pPr>
            <a:r>
              <a:rPr lang="en-US" sz="2800" b="1" dirty="0">
                <a:solidFill>
                  <a:schemeClr val="bg1"/>
                </a:solidFill>
              </a:rPr>
              <a:t>What Is The Parent Engagement Policy?</a:t>
            </a:r>
          </a:p>
        </p:txBody>
      </p:sp>
      <p:sp>
        <p:nvSpPr>
          <p:cNvPr id="18434" name="Rectangle 3">
            <a:extLst>
              <a:ext uri="{FF2B5EF4-FFF2-40B4-BE49-F238E27FC236}">
                <a16:creationId xmlns:a16="http://schemas.microsoft.com/office/drawing/2014/main" id="{B5F5BF12-2E1F-45BE-B963-83D9FCE5DC18}"/>
              </a:ext>
            </a:extLst>
          </p:cNvPr>
          <p:cNvSpPr>
            <a:spLocks noGrp="1"/>
          </p:cNvSpPr>
          <p:nvPr>
            <p:ph idx="1"/>
          </p:nvPr>
        </p:nvSpPr>
        <p:spPr>
          <a:xfrm>
            <a:off x="495300" y="2496270"/>
            <a:ext cx="8153400" cy="3530600"/>
          </a:xfrm>
        </p:spPr>
        <p:txBody>
          <a:bodyPr>
            <a:normAutofit fontScale="85000" lnSpcReduction="20000"/>
          </a:bodyPr>
          <a:lstStyle/>
          <a:p>
            <a:r>
              <a:rPr lang="en-US" b="1" dirty="0">
                <a:solidFill>
                  <a:srgbClr val="002060"/>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sz="1800" b="1" dirty="0">
                <a:solidFill>
                  <a:srgbClr val="002060"/>
                </a:solidFill>
              </a:rPr>
              <a:t>how parents and families can be involved in decision-making and activities; </a:t>
            </a:r>
          </a:p>
          <a:p>
            <a:pPr lvl="3">
              <a:buFont typeface="Arial" panose="020B0604020202020204" pitchFamily="34" charset="0"/>
              <a:buChar char="•"/>
            </a:pPr>
            <a:r>
              <a:rPr lang="en-US" sz="1800" b="1" dirty="0">
                <a:solidFill>
                  <a:srgbClr val="002060"/>
                </a:solidFill>
              </a:rPr>
              <a:t>how parent and family engagement funds are being used;</a:t>
            </a:r>
          </a:p>
          <a:p>
            <a:pPr lvl="3">
              <a:buFont typeface="Arial" panose="020B0604020202020204" pitchFamily="34" charset="0"/>
              <a:buChar char="•"/>
            </a:pPr>
            <a:r>
              <a:rPr lang="en-US" sz="1800" b="1" dirty="0">
                <a:solidFill>
                  <a:srgbClr val="002060"/>
                </a:solidFill>
              </a:rPr>
              <a:t>how information and training will be provided to families; and </a:t>
            </a:r>
          </a:p>
          <a:p>
            <a:pPr lvl="3">
              <a:buFont typeface="Arial" panose="020B0604020202020204" pitchFamily="34" charset="0"/>
              <a:buChar char="•"/>
            </a:pPr>
            <a:r>
              <a:rPr lang="en-US" sz="1800" b="1" dirty="0">
                <a:solidFill>
                  <a:srgbClr val="002060"/>
                </a:solidFill>
              </a:rPr>
              <a:t>how the school will build capacity in families and staff for strong parent and family engagement.</a:t>
            </a:r>
          </a:p>
          <a:p>
            <a:r>
              <a:rPr lang="en-US" b="1" dirty="0">
                <a:solidFill>
                  <a:srgbClr val="002060"/>
                </a:solidFill>
              </a:rPr>
              <a:t>You, as a Title I parent or family member, have the right to be involved in the development of these plans.</a:t>
            </a:r>
          </a:p>
          <a:p>
            <a:r>
              <a:rPr lang="en-US" b="1" dirty="0">
                <a:solidFill>
                  <a:srgbClr val="002060"/>
                </a:solidFill>
              </a:rPr>
              <a:t>The Parent Engagement Policy can be found at fraysercs.org-Westside Middle School website.</a:t>
            </a:r>
          </a:p>
          <a:p>
            <a:r>
              <a:rPr lang="en-US" b="1" dirty="0">
                <a:solidFill>
                  <a:srgbClr val="002060"/>
                </a:solidFill>
              </a:rPr>
              <a:t>Copies of the policy were distributed at the meeting.</a:t>
            </a:r>
            <a:endParaRPr lang="en-US" altLang="en-US" sz="2000" b="1" dirty="0">
              <a:solidFill>
                <a:srgbClr val="002060"/>
              </a:solidFill>
              <a:cs typeface="Lucida Sans Unicode"/>
            </a:endParaRPr>
          </a:p>
          <a:p>
            <a:pPr indent="-255270" eaLnBrk="1" hangingPunct="1">
              <a:lnSpc>
                <a:spcPct val="90000"/>
              </a:lnSpc>
            </a:pPr>
            <a:endParaRPr lang="en-US" altLang="en-US" dirty="0">
              <a:cs typeface="Lucida Sans Unicode"/>
            </a:endParaRPr>
          </a:p>
        </p:txBody>
      </p:sp>
    </p:spTree>
    <p:extLst>
      <p:ext uri="{BB962C8B-B14F-4D97-AF65-F5344CB8AC3E}">
        <p14:creationId xmlns:p14="http://schemas.microsoft.com/office/powerpoint/2010/main" val="5451367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59991-9D03-4B98-A8CD-BB3448A9DE3E}"/>
              </a:ext>
            </a:extLst>
          </p:cNvPr>
          <p:cNvSpPr>
            <a:spLocks noGrp="1"/>
          </p:cNvSpPr>
          <p:nvPr>
            <p:ph type="title"/>
          </p:nvPr>
        </p:nvSpPr>
        <p:spPr>
          <a:xfrm>
            <a:off x="2286000" y="838200"/>
            <a:ext cx="6346078" cy="711359"/>
          </a:xfrm>
        </p:spPr>
        <p:txBody>
          <a:bodyPr/>
          <a:lstStyle/>
          <a:p>
            <a:r>
              <a:rPr lang="en-US" b="1" dirty="0">
                <a:solidFill>
                  <a:schemeClr val="bg1"/>
                </a:solidFill>
              </a:rPr>
              <a:t>Parental Involvement</a:t>
            </a:r>
          </a:p>
        </p:txBody>
      </p:sp>
      <p:sp>
        <p:nvSpPr>
          <p:cNvPr id="4" name="Rectangle 3">
            <a:extLst>
              <a:ext uri="{FF2B5EF4-FFF2-40B4-BE49-F238E27FC236}">
                <a16:creationId xmlns:a16="http://schemas.microsoft.com/office/drawing/2014/main" id="{AA2D6F8A-C7B6-418D-8C59-52F3C07B4FC7}"/>
              </a:ext>
            </a:extLst>
          </p:cNvPr>
          <p:cNvSpPr/>
          <p:nvPr/>
        </p:nvSpPr>
        <p:spPr>
          <a:xfrm>
            <a:off x="190500" y="2667000"/>
            <a:ext cx="8763000" cy="3112712"/>
          </a:xfrm>
          <a:prstGeom prst="rect">
            <a:avLst/>
          </a:prstGeom>
        </p:spPr>
        <p:txBody>
          <a:bodyPr wrap="square">
            <a:spAutoFit/>
          </a:bodyPr>
          <a:lstStyle/>
          <a:p>
            <a:pPr>
              <a:lnSpc>
                <a:spcPct val="107000"/>
              </a:lnSpc>
              <a:spcAft>
                <a:spcPts val="800"/>
              </a:spcAft>
            </a:pPr>
            <a:r>
              <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Parent Advisory Council</a:t>
            </a:r>
            <a:endPar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Advocates for parents and their interests in the schools.</a:t>
            </a: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Provide feedback and insight from the parent perspective on school processes, policies and initiatives to ensure the needs of families are included as decisions are being made in the network.</a:t>
            </a: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Serve as advisors to network leadership, make recommendations and facilitate strategies to help improve the educational outcome for all </a:t>
            </a:r>
            <a:r>
              <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FCS</a:t>
            </a: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students. </a:t>
            </a: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Serve as ambassador for </a:t>
            </a:r>
            <a:r>
              <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FCS</a:t>
            </a:r>
            <a:r>
              <a:rPr lang="en-US" sz="2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on education matters. </a:t>
            </a: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4288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59991-9D03-4B98-A8CD-BB3448A9DE3E}"/>
              </a:ext>
            </a:extLst>
          </p:cNvPr>
          <p:cNvSpPr>
            <a:spLocks noGrp="1"/>
          </p:cNvSpPr>
          <p:nvPr>
            <p:ph type="title"/>
          </p:nvPr>
        </p:nvSpPr>
        <p:spPr>
          <a:xfrm>
            <a:off x="2133600" y="838200"/>
            <a:ext cx="6346078" cy="711359"/>
          </a:xfrm>
        </p:spPr>
        <p:txBody>
          <a:bodyPr/>
          <a:lstStyle/>
          <a:p>
            <a:r>
              <a:rPr lang="en-US" b="1" dirty="0">
                <a:solidFill>
                  <a:schemeClr val="bg1"/>
                </a:solidFill>
              </a:rPr>
              <a:t>Parental Involvement</a:t>
            </a:r>
          </a:p>
        </p:txBody>
      </p:sp>
      <p:sp>
        <p:nvSpPr>
          <p:cNvPr id="4" name="Rectangle 3">
            <a:extLst>
              <a:ext uri="{FF2B5EF4-FFF2-40B4-BE49-F238E27FC236}">
                <a16:creationId xmlns:a16="http://schemas.microsoft.com/office/drawing/2014/main" id="{AA2D6F8A-C7B6-418D-8C59-52F3C07B4FC7}"/>
              </a:ext>
            </a:extLst>
          </p:cNvPr>
          <p:cNvSpPr/>
          <p:nvPr/>
        </p:nvSpPr>
        <p:spPr>
          <a:xfrm>
            <a:off x="190500" y="2667000"/>
            <a:ext cx="8763000" cy="375552"/>
          </a:xfrm>
          <a:prstGeom prst="rect">
            <a:avLst/>
          </a:prstGeom>
        </p:spPr>
        <p:txBody>
          <a:bodyPr wrap="square">
            <a:spAutoFit/>
          </a:bodyPr>
          <a:lstStyle/>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F0DF3439-73E0-4EB5-A4AB-383874EEAD8C}"/>
              </a:ext>
            </a:extLst>
          </p:cNvPr>
          <p:cNvSpPr/>
          <p:nvPr/>
        </p:nvSpPr>
        <p:spPr>
          <a:xfrm>
            <a:off x="609600" y="2362200"/>
            <a:ext cx="8001000" cy="3567195"/>
          </a:xfrm>
          <a:prstGeom prst="rect">
            <a:avLst/>
          </a:prstGeom>
        </p:spPr>
        <p:txBody>
          <a:bodyPr wrap="square">
            <a:spAutoFit/>
          </a:bodyPr>
          <a:lstStyle/>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a:t>
            </a:r>
            <a:r>
              <a:rPr lang="en-US"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Parent Advisory Council</a:t>
            </a: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 will meet every 4</a:t>
            </a:r>
            <a:r>
              <a:rPr lang="en-US"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th</a:t>
            </a: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 Wednesday at 5:00 pm.</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Next Meeting:</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WEDNESDAY, September 24,2025</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WESTSIDE MIDDLE SCHOOL 3389 Dawn Drive Memphis, TN 38127 5PM</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Meeting Dates: (First Semester)</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September 24, 2025</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October 22, 2025</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solidFill>
                  <a:srgbClr val="002060"/>
                </a:solidFill>
                <a:latin typeface="Calibri" panose="020F0502020204030204" pitchFamily="34" charset="0"/>
                <a:ea typeface="Calibri" panose="020F0502020204030204" pitchFamily="34" charset="0"/>
                <a:cs typeface="Times New Roman" panose="02020603050405020304" pitchFamily="18" charset="0"/>
              </a:rPr>
              <a:t>November 19, 2025</a:t>
            </a: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3222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C174C90-4F3D-4CCA-AF33-A3174245027E}"/>
              </a:ext>
            </a:extLst>
          </p:cNvPr>
          <p:cNvSpPr>
            <a:spLocks noGrp="1"/>
          </p:cNvSpPr>
          <p:nvPr>
            <p:ph type="title"/>
          </p:nvPr>
        </p:nvSpPr>
        <p:spPr>
          <a:xfrm>
            <a:off x="76200" y="762000"/>
            <a:ext cx="8534400" cy="1143000"/>
          </a:xfrm>
        </p:spPr>
        <p:txBody>
          <a:bodyPr>
            <a:normAutofit/>
          </a:bodyPr>
          <a:lstStyle/>
          <a:p>
            <a:pPr algn="ctr"/>
            <a:r>
              <a:rPr lang="en-US" b="1" dirty="0">
                <a:solidFill>
                  <a:schemeClr val="bg1"/>
                </a:solidFill>
              </a:rPr>
              <a:t>Parental Development Opportunities</a:t>
            </a:r>
          </a:p>
        </p:txBody>
      </p:sp>
      <p:sp>
        <p:nvSpPr>
          <p:cNvPr id="2" name="Content Placeholder 1">
            <a:extLst>
              <a:ext uri="{FF2B5EF4-FFF2-40B4-BE49-F238E27FC236}">
                <a16:creationId xmlns:a16="http://schemas.microsoft.com/office/drawing/2014/main" id="{2C5EC103-E8E5-4D33-AE71-49D8D7EF85BD}"/>
              </a:ext>
            </a:extLst>
          </p:cNvPr>
          <p:cNvSpPr>
            <a:spLocks noGrp="1"/>
          </p:cNvSpPr>
          <p:nvPr>
            <p:ph idx="1"/>
          </p:nvPr>
        </p:nvSpPr>
        <p:spPr>
          <a:xfrm>
            <a:off x="304800" y="2489200"/>
            <a:ext cx="8534399" cy="3530600"/>
          </a:xfrm>
        </p:spPr>
        <p:txBody>
          <a:bodyPr>
            <a:normAutofit fontScale="85000" lnSpcReduction="20000"/>
          </a:bodyPr>
          <a:lstStyle/>
          <a:p>
            <a:pPr marL="87630" indent="0">
              <a:lnSpc>
                <a:spcPct val="150000"/>
              </a:lnSpc>
              <a:buNone/>
            </a:pPr>
            <a:r>
              <a:rPr lang="en-US" altLang="en-US" sz="2400" b="1" dirty="0">
                <a:solidFill>
                  <a:srgbClr val="002060"/>
                </a:solidFill>
              </a:rPr>
              <a:t>Westside Middle School will host a variety of workshops that will equip parents with access to resources and materials. Interim progress reports</a:t>
            </a:r>
            <a:endParaRPr lang="en-US" altLang="en-US" sz="2400" b="1" dirty="0">
              <a:solidFill>
                <a:srgbClr val="002060"/>
              </a:solidFill>
              <a:cs typeface="Lucida Sans Unicode"/>
            </a:endParaRPr>
          </a:p>
          <a:p>
            <a:pPr indent="-255270">
              <a:lnSpc>
                <a:spcPct val="150000"/>
              </a:lnSpc>
            </a:pPr>
            <a:r>
              <a:rPr lang="en-US" altLang="en-US" sz="2400" b="1" dirty="0">
                <a:solidFill>
                  <a:srgbClr val="002060"/>
                </a:solidFill>
              </a:rPr>
              <a:t>Curriculum Nights </a:t>
            </a:r>
            <a:endParaRPr lang="en-US" altLang="en-US" sz="2400" b="1" dirty="0">
              <a:solidFill>
                <a:srgbClr val="002060"/>
              </a:solidFill>
              <a:cs typeface="Lucida Sans Unicode"/>
            </a:endParaRPr>
          </a:p>
          <a:p>
            <a:pPr indent="-255270">
              <a:lnSpc>
                <a:spcPct val="150000"/>
              </a:lnSpc>
            </a:pPr>
            <a:r>
              <a:rPr lang="en-US" altLang="en-US" sz="2400" b="1" dirty="0">
                <a:solidFill>
                  <a:srgbClr val="002060"/>
                </a:solidFill>
              </a:rPr>
              <a:t> Parent Advisory Council</a:t>
            </a:r>
          </a:p>
          <a:p>
            <a:pPr indent="-255270">
              <a:lnSpc>
                <a:spcPct val="150000"/>
              </a:lnSpc>
            </a:pPr>
            <a:r>
              <a:rPr lang="en-US" altLang="en-US" sz="2400" b="1" dirty="0">
                <a:solidFill>
                  <a:srgbClr val="002060"/>
                </a:solidFill>
              </a:rPr>
              <a:t>Parent Resource Center</a:t>
            </a:r>
          </a:p>
          <a:p>
            <a:pPr indent="-255270">
              <a:lnSpc>
                <a:spcPct val="150000"/>
              </a:lnSpc>
            </a:pPr>
            <a:r>
              <a:rPr lang="en-US" altLang="en-US" sz="2400" b="1" dirty="0">
                <a:solidFill>
                  <a:srgbClr val="002060"/>
                </a:solidFill>
              </a:rPr>
              <a:t>Parent Partnerships with Communities in Schools</a:t>
            </a:r>
          </a:p>
          <a:p>
            <a:pPr marL="87630" indent="0">
              <a:lnSpc>
                <a:spcPct val="150000"/>
              </a:lnSpc>
              <a:buNone/>
            </a:pPr>
            <a:endParaRPr lang="en-US" altLang="en-US" sz="2400" b="1" dirty="0">
              <a:solidFill>
                <a:srgbClr val="002060"/>
              </a:solidFill>
              <a:cs typeface="Lucida Sans Unicode"/>
            </a:endParaRPr>
          </a:p>
          <a:p>
            <a:pPr marL="109855" indent="0">
              <a:lnSpc>
                <a:spcPct val="150000"/>
              </a:lnSpc>
              <a:buNone/>
            </a:pPr>
            <a:endParaRPr lang="en-US" altLang="en-US" sz="2400" dirty="0">
              <a:cs typeface="Lucida Sans Unicode"/>
            </a:endParaRPr>
          </a:p>
          <a:p>
            <a:pPr marL="109855" indent="0">
              <a:buNone/>
            </a:pPr>
            <a:endParaRPr lang="en-US" dirty="0">
              <a:cs typeface="Lucida Sans Unicode"/>
            </a:endParaRPr>
          </a:p>
        </p:txBody>
      </p:sp>
    </p:spTree>
    <p:extLst>
      <p:ext uri="{BB962C8B-B14F-4D97-AF65-F5344CB8AC3E}">
        <p14:creationId xmlns:p14="http://schemas.microsoft.com/office/powerpoint/2010/main" val="2780374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C0A3CAB-56ED-49D6-9C28-5C7F346C85B5}"/>
              </a:ext>
            </a:extLst>
          </p:cNvPr>
          <p:cNvSpPr>
            <a:spLocks noGrp="1" noChangeArrowheads="1"/>
          </p:cNvSpPr>
          <p:nvPr>
            <p:ph type="title"/>
          </p:nvPr>
        </p:nvSpPr>
        <p:spPr>
          <a:xfrm>
            <a:off x="1371600" y="685800"/>
            <a:ext cx="8229600" cy="1033463"/>
          </a:xfrm>
        </p:spPr>
        <p:txBody>
          <a:bodyPr/>
          <a:lstStyle/>
          <a:p>
            <a:pPr eaLnBrk="1" fontAlgn="auto" hangingPunct="1">
              <a:spcAft>
                <a:spcPts val="0"/>
              </a:spcAft>
              <a:defRPr/>
            </a:pPr>
            <a:r>
              <a:rPr lang="en-US" b="1" dirty="0">
                <a:solidFill>
                  <a:schemeClr val="bg1"/>
                </a:solidFill>
              </a:rPr>
              <a:t>Parent-Teacher Conferences</a:t>
            </a:r>
          </a:p>
        </p:txBody>
      </p:sp>
      <p:sp>
        <p:nvSpPr>
          <p:cNvPr id="23554" name="Rectangle 3">
            <a:extLst>
              <a:ext uri="{FF2B5EF4-FFF2-40B4-BE49-F238E27FC236}">
                <a16:creationId xmlns:a16="http://schemas.microsoft.com/office/drawing/2014/main" id="{F3517212-B576-46BA-8B0B-1638A8FEB3ED}"/>
              </a:ext>
            </a:extLst>
          </p:cNvPr>
          <p:cNvSpPr>
            <a:spLocks noGrp="1"/>
          </p:cNvSpPr>
          <p:nvPr>
            <p:ph idx="1"/>
          </p:nvPr>
        </p:nvSpPr>
        <p:spPr>
          <a:xfrm>
            <a:off x="685800" y="2514600"/>
            <a:ext cx="7772399" cy="3530600"/>
          </a:xfrm>
        </p:spPr>
        <p:txBody>
          <a:bodyPr/>
          <a:lstStyle/>
          <a:p>
            <a:pPr eaLnBrk="1" hangingPunct="1">
              <a:lnSpc>
                <a:spcPct val="90000"/>
              </a:lnSpc>
              <a:buFontTx/>
              <a:buNone/>
            </a:pPr>
            <a:r>
              <a:rPr lang="en-US" altLang="en-US" b="1" dirty="0">
                <a:solidFill>
                  <a:srgbClr val="002060"/>
                </a:solidFill>
              </a:rPr>
              <a:t>Parent-Teacher Conferences will be held twice annually. </a:t>
            </a:r>
          </a:p>
          <a:p>
            <a:pPr eaLnBrk="1" hangingPunct="1">
              <a:lnSpc>
                <a:spcPct val="90000"/>
              </a:lnSpc>
              <a:buFontTx/>
              <a:buNone/>
            </a:pPr>
            <a:r>
              <a:rPr lang="en-US" altLang="en-US" b="1" dirty="0">
                <a:solidFill>
                  <a:srgbClr val="002060"/>
                </a:solidFill>
              </a:rPr>
              <a:t>The dates for this year are:</a:t>
            </a:r>
          </a:p>
          <a:p>
            <a:pPr eaLnBrk="1" hangingPunct="1">
              <a:lnSpc>
                <a:spcPct val="150000"/>
              </a:lnSpc>
            </a:pPr>
            <a:r>
              <a:rPr lang="en-US" altLang="en-US" b="1" dirty="0">
                <a:solidFill>
                  <a:srgbClr val="C00000"/>
                </a:solidFill>
              </a:rPr>
              <a:t>Sept. 9</a:t>
            </a:r>
            <a:r>
              <a:rPr lang="en-US" altLang="en-US" b="1" baseline="30000" dirty="0">
                <a:solidFill>
                  <a:srgbClr val="C00000"/>
                </a:solidFill>
              </a:rPr>
              <a:t>th</a:t>
            </a:r>
            <a:r>
              <a:rPr lang="en-US" altLang="en-US" b="1" dirty="0">
                <a:solidFill>
                  <a:srgbClr val="C00000"/>
                </a:solidFill>
              </a:rPr>
              <a:t> </a:t>
            </a:r>
            <a:endParaRPr lang="en-US" altLang="en-US" b="1" baseline="30000" dirty="0">
              <a:solidFill>
                <a:srgbClr val="C00000"/>
              </a:solidFill>
            </a:endParaRPr>
          </a:p>
          <a:p>
            <a:pPr eaLnBrk="1" hangingPunct="1">
              <a:lnSpc>
                <a:spcPct val="150000"/>
              </a:lnSpc>
            </a:pPr>
            <a:r>
              <a:rPr lang="en-US" altLang="en-US" b="1" dirty="0">
                <a:solidFill>
                  <a:srgbClr val="C00000"/>
                </a:solidFill>
              </a:rPr>
              <a:t>Feb. 10</a:t>
            </a:r>
            <a:r>
              <a:rPr lang="en-US" altLang="en-US" b="1" baseline="30000" dirty="0">
                <a:solidFill>
                  <a:srgbClr val="C00000"/>
                </a:solidFill>
              </a:rPr>
              <a:t>th</a:t>
            </a:r>
            <a:r>
              <a:rPr lang="en-US" altLang="en-US" b="1" dirty="0">
                <a:solidFill>
                  <a:srgbClr val="C00000"/>
                </a:solidFill>
              </a:rPr>
              <a:t> </a:t>
            </a:r>
          </a:p>
          <a:p>
            <a:pPr eaLnBrk="1" hangingPunct="1">
              <a:lnSpc>
                <a:spcPct val="150000"/>
              </a:lnSpc>
            </a:pPr>
            <a:endParaRPr lang="en-US" altLang="en-US" b="1" dirty="0">
              <a:solidFill>
                <a:srgbClr val="002060"/>
              </a:solidFill>
            </a:endParaRPr>
          </a:p>
          <a:p>
            <a:pPr marL="109537" indent="0" eaLnBrk="1" hangingPunct="1">
              <a:lnSpc>
                <a:spcPct val="90000"/>
              </a:lnSpc>
              <a:buNone/>
            </a:pPr>
            <a:r>
              <a:rPr lang="en-US" altLang="en-US" sz="2000" b="1" i="1" dirty="0">
                <a:solidFill>
                  <a:srgbClr val="002060"/>
                </a:solidFill>
              </a:rPr>
              <a:t>Note</a:t>
            </a:r>
            <a:r>
              <a:rPr lang="en-US" altLang="en-US" sz="2000" b="1" dirty="0">
                <a:solidFill>
                  <a:srgbClr val="002060"/>
                </a:solidFill>
              </a:rPr>
              <a:t>: Parents, teachers and school leadership may request conferences with individuals at any time during the school year.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5A51795-73C6-4FF7-A5D1-18874DBC1859}"/>
              </a:ext>
            </a:extLst>
          </p:cNvPr>
          <p:cNvSpPr>
            <a:spLocks noGrp="1" noChangeArrowheads="1"/>
          </p:cNvSpPr>
          <p:nvPr>
            <p:ph type="title"/>
          </p:nvPr>
        </p:nvSpPr>
        <p:spPr>
          <a:xfrm>
            <a:off x="1219200" y="685800"/>
            <a:ext cx="8229600" cy="1143000"/>
          </a:xfrm>
        </p:spPr>
        <p:txBody>
          <a:bodyPr/>
          <a:lstStyle/>
          <a:p>
            <a:pPr eaLnBrk="1" fontAlgn="auto" hangingPunct="1">
              <a:spcAft>
                <a:spcPts val="0"/>
              </a:spcAft>
              <a:defRPr/>
            </a:pPr>
            <a:r>
              <a:rPr lang="en-US" sz="4000" b="1" dirty="0">
                <a:solidFill>
                  <a:schemeClr val="bg1"/>
                </a:solidFill>
              </a:rPr>
              <a:t>School/Parent Compact</a:t>
            </a:r>
          </a:p>
        </p:txBody>
      </p:sp>
      <p:sp>
        <p:nvSpPr>
          <p:cNvPr id="24580" name="Rectangle 3">
            <a:extLst>
              <a:ext uri="{FF2B5EF4-FFF2-40B4-BE49-F238E27FC236}">
                <a16:creationId xmlns:a16="http://schemas.microsoft.com/office/drawing/2014/main" id="{B405EACC-2F35-4A69-9DEF-DDB3443C0B33}"/>
              </a:ext>
            </a:extLst>
          </p:cNvPr>
          <p:cNvSpPr>
            <a:spLocks noGrp="1"/>
          </p:cNvSpPr>
          <p:nvPr>
            <p:ph type="body" sz="half" idx="2"/>
          </p:nvPr>
        </p:nvSpPr>
        <p:spPr>
          <a:xfrm>
            <a:off x="152400" y="2133600"/>
            <a:ext cx="8763000" cy="5410200"/>
          </a:xfrm>
        </p:spPr>
        <p:txBody>
          <a:bodyPr>
            <a:normAutofit/>
          </a:bodyPr>
          <a:lstStyle/>
          <a:p>
            <a:pPr indent="-255270" eaLnBrk="1" hangingPunct="1">
              <a:lnSpc>
                <a:spcPct val="80000"/>
              </a:lnSpc>
              <a:buFontTx/>
              <a:buNone/>
            </a:pPr>
            <a:r>
              <a:rPr lang="es-MX" altLang="en-US" sz="1500" b="1" u="sng" dirty="0">
                <a:solidFill>
                  <a:srgbClr val="002060"/>
                </a:solidFill>
              </a:rPr>
              <a:t>Teacher Agreement: </a:t>
            </a:r>
            <a:endParaRPr lang="en-US" b="1" dirty="0">
              <a:solidFill>
                <a:srgbClr val="002060"/>
              </a:solidFill>
            </a:endParaRPr>
          </a:p>
          <a:p>
            <a:pPr indent="-255270" eaLnBrk="1" hangingPunct="1">
              <a:lnSpc>
                <a:spcPct val="80000"/>
              </a:lnSpc>
              <a:buFontTx/>
              <a:buNone/>
            </a:pPr>
            <a:r>
              <a:rPr lang="es-MX" altLang="en-US" sz="1500" b="1" dirty="0">
                <a:solidFill>
                  <a:srgbClr val="002060"/>
                </a:solidFill>
              </a:rPr>
              <a:t>It is important that students achieve, so I will:</a:t>
            </a:r>
            <a:endParaRPr lang="en-US" altLang="en-US" sz="1500" b="1" u="sng" dirty="0">
              <a:solidFill>
                <a:srgbClr val="002060"/>
              </a:solidFill>
              <a:cs typeface="Lucida Sans Unicode"/>
            </a:endParaRPr>
          </a:p>
          <a:p>
            <a:pPr indent="-255270" eaLnBrk="1" hangingPunct="1">
              <a:lnSpc>
                <a:spcPct val="80000"/>
              </a:lnSpc>
            </a:pPr>
            <a:r>
              <a:rPr lang="es-MX" altLang="en-US" sz="1500" b="1" dirty="0" err="1">
                <a:solidFill>
                  <a:srgbClr val="002060"/>
                </a:solidFill>
              </a:rPr>
              <a:t>Provide</a:t>
            </a:r>
            <a:r>
              <a:rPr lang="es-MX" altLang="en-US" sz="1500" b="1" dirty="0">
                <a:solidFill>
                  <a:srgbClr val="002060"/>
                </a:solidFill>
              </a:rPr>
              <a:t> </a:t>
            </a:r>
            <a:r>
              <a:rPr lang="es-MX" altLang="en-US" sz="1500" b="1" dirty="0" err="1">
                <a:solidFill>
                  <a:srgbClr val="002060"/>
                </a:solidFill>
              </a:rPr>
              <a:t>high</a:t>
            </a:r>
            <a:r>
              <a:rPr lang="es-MX" altLang="en-US" sz="1500" b="1" dirty="0">
                <a:solidFill>
                  <a:srgbClr val="002060"/>
                </a:solidFill>
              </a:rPr>
              <a:t> </a:t>
            </a:r>
            <a:r>
              <a:rPr lang="es-MX" altLang="en-US" sz="1500" b="1" dirty="0" err="1">
                <a:solidFill>
                  <a:srgbClr val="002060"/>
                </a:solidFill>
              </a:rPr>
              <a:t>quality</a:t>
            </a:r>
            <a:r>
              <a:rPr lang="es-MX" altLang="en-US" sz="1500" b="1" dirty="0">
                <a:solidFill>
                  <a:srgbClr val="002060"/>
                </a:solidFill>
              </a:rPr>
              <a:t> </a:t>
            </a:r>
            <a:r>
              <a:rPr lang="es-MX" altLang="en-US" sz="1500" b="1" dirty="0" err="1">
                <a:solidFill>
                  <a:srgbClr val="002060"/>
                </a:solidFill>
              </a:rPr>
              <a:t>instructions</a:t>
            </a:r>
            <a:r>
              <a:rPr lang="es-MX" altLang="en-US" sz="1500" b="1" dirty="0">
                <a:solidFill>
                  <a:srgbClr val="002060"/>
                </a:solidFill>
              </a:rPr>
              <a:t> </a:t>
            </a:r>
            <a:r>
              <a:rPr lang="es-MX" altLang="en-US" sz="1500" b="1" dirty="0" err="1">
                <a:solidFill>
                  <a:srgbClr val="002060"/>
                </a:solidFill>
              </a:rPr>
              <a:t>to</a:t>
            </a:r>
            <a:r>
              <a:rPr lang="es-MX" altLang="en-US" sz="1500" b="1" dirty="0">
                <a:solidFill>
                  <a:srgbClr val="002060"/>
                </a:solidFill>
              </a:rPr>
              <a:t> </a:t>
            </a:r>
            <a:r>
              <a:rPr lang="es-MX" altLang="en-US" sz="1500" b="1" dirty="0" err="1">
                <a:solidFill>
                  <a:srgbClr val="002060"/>
                </a:solidFill>
              </a:rPr>
              <a:t>students</a:t>
            </a:r>
            <a:r>
              <a:rPr lang="es-MX" altLang="en-US" sz="1500" b="1" dirty="0">
                <a:solidFill>
                  <a:srgbClr val="002060"/>
                </a:solidFill>
              </a:rPr>
              <a:t>, </a:t>
            </a:r>
            <a:r>
              <a:rPr lang="es-MX" altLang="en-US" sz="1500" b="1" dirty="0" err="1">
                <a:solidFill>
                  <a:srgbClr val="002060"/>
                </a:solidFill>
              </a:rPr>
              <a:t>daily</a:t>
            </a:r>
            <a:endParaRPr lang="es-MX" altLang="en-US" sz="1500" b="1" dirty="0">
              <a:solidFill>
                <a:srgbClr val="002060"/>
              </a:solidFill>
              <a:cs typeface="Lucida Sans Unicode"/>
            </a:endParaRPr>
          </a:p>
          <a:p>
            <a:pPr indent="-255270" eaLnBrk="1" hangingPunct="1">
              <a:lnSpc>
                <a:spcPct val="80000"/>
              </a:lnSpc>
            </a:pPr>
            <a:r>
              <a:rPr lang="es-MX" altLang="en-US" sz="1500" b="1" dirty="0">
                <a:solidFill>
                  <a:srgbClr val="002060"/>
                </a:solidFill>
              </a:rPr>
              <a:t>Provide parents with access to resources and materials that can be used to aid children at home</a:t>
            </a:r>
            <a:endParaRPr lang="es-MX" altLang="en-US" sz="1500" b="1" dirty="0">
              <a:solidFill>
                <a:srgbClr val="002060"/>
              </a:solidFill>
              <a:cs typeface="Lucida Sans Unicode"/>
            </a:endParaRPr>
          </a:p>
          <a:p>
            <a:pPr indent="-255270" eaLnBrk="1" hangingPunct="1">
              <a:lnSpc>
                <a:spcPct val="80000"/>
              </a:lnSpc>
            </a:pPr>
            <a:r>
              <a:rPr lang="es-MX" altLang="en-US" sz="1500" b="1" dirty="0">
                <a:solidFill>
                  <a:srgbClr val="002060"/>
                </a:solidFill>
              </a:rPr>
              <a:t>Input grades into </a:t>
            </a:r>
            <a:r>
              <a:rPr lang="es-MX" altLang="en-US" sz="1500" b="1" dirty="0" err="1">
                <a:solidFill>
                  <a:srgbClr val="002060"/>
                </a:solidFill>
              </a:rPr>
              <a:t>PowerSchool</a:t>
            </a:r>
            <a:r>
              <a:rPr lang="es-MX" altLang="en-US" sz="1500" b="1" dirty="0">
                <a:solidFill>
                  <a:srgbClr val="002060"/>
                </a:solidFill>
              </a:rPr>
              <a:t> </a:t>
            </a:r>
          </a:p>
          <a:p>
            <a:pPr marL="109855" indent="0" eaLnBrk="1" hangingPunct="1">
              <a:lnSpc>
                <a:spcPct val="80000"/>
              </a:lnSpc>
              <a:buNone/>
            </a:pPr>
            <a:endParaRPr lang="es-MX" altLang="en-US" sz="1500" b="1" dirty="0">
              <a:solidFill>
                <a:srgbClr val="002060"/>
              </a:solidFill>
              <a:cs typeface="Lucida Sans Unicode"/>
            </a:endParaRPr>
          </a:p>
          <a:p>
            <a:pPr indent="-255270" eaLnBrk="1" hangingPunct="1">
              <a:lnSpc>
                <a:spcPct val="80000"/>
              </a:lnSpc>
              <a:buFontTx/>
              <a:buNone/>
            </a:pPr>
            <a:r>
              <a:rPr lang="es-MX" altLang="en-US" sz="1500" b="1" u="sng" dirty="0">
                <a:solidFill>
                  <a:srgbClr val="002060"/>
                </a:solidFill>
              </a:rPr>
              <a:t>School’s Responsibility: </a:t>
            </a:r>
            <a:endParaRPr lang="es-MX" altLang="en-US" sz="1500" b="1" u="sng" dirty="0">
              <a:solidFill>
                <a:srgbClr val="002060"/>
              </a:solidFill>
              <a:cs typeface="Lucida Sans Unicode"/>
            </a:endParaRPr>
          </a:p>
          <a:p>
            <a:pPr indent="-255270" eaLnBrk="1" hangingPunct="1">
              <a:lnSpc>
                <a:spcPct val="80000"/>
              </a:lnSpc>
            </a:pPr>
            <a:r>
              <a:rPr lang="es-MX" altLang="en-US" sz="1500" b="1" dirty="0">
                <a:solidFill>
                  <a:srgbClr val="002060"/>
                </a:solidFill>
              </a:rPr>
              <a:t>Provide a safe environment that allows for positive communication between teachers, parents, and </a:t>
            </a:r>
            <a:r>
              <a:rPr lang="es-MX" altLang="en-US" sz="1500" b="1" dirty="0" err="1">
                <a:solidFill>
                  <a:srgbClr val="002060"/>
                </a:solidFill>
              </a:rPr>
              <a:t>students</a:t>
            </a:r>
            <a:endParaRPr lang="es-MX" altLang="en-US" sz="1500" b="1" dirty="0">
              <a:solidFill>
                <a:srgbClr val="002060"/>
              </a:solidFill>
              <a:cs typeface="Lucida Sans Unicode"/>
            </a:endParaRPr>
          </a:p>
          <a:p>
            <a:pPr indent="-255270" eaLnBrk="1" hangingPunct="1">
              <a:lnSpc>
                <a:spcPct val="80000"/>
              </a:lnSpc>
            </a:pPr>
            <a:r>
              <a:rPr lang="es-MX" altLang="en-US" sz="1500" b="1" dirty="0">
                <a:solidFill>
                  <a:srgbClr val="002060"/>
                </a:solidFill>
              </a:rPr>
              <a:t>Provide necessary </a:t>
            </a:r>
            <a:r>
              <a:rPr lang="es-MX" altLang="en-US" sz="1500" b="1" dirty="0" err="1">
                <a:solidFill>
                  <a:srgbClr val="002060"/>
                </a:solidFill>
              </a:rPr>
              <a:t>parent</a:t>
            </a:r>
            <a:r>
              <a:rPr lang="es-MX" altLang="en-US" sz="1500" b="1" dirty="0">
                <a:solidFill>
                  <a:srgbClr val="002060"/>
                </a:solidFill>
              </a:rPr>
              <a:t> </a:t>
            </a:r>
            <a:r>
              <a:rPr lang="es-MX" altLang="en-US" sz="1500" b="1" dirty="0" err="1">
                <a:solidFill>
                  <a:srgbClr val="002060"/>
                </a:solidFill>
              </a:rPr>
              <a:t>conferences</a:t>
            </a:r>
            <a:r>
              <a:rPr lang="es-MX" altLang="en-US" sz="1500" b="1" dirty="0">
                <a:solidFill>
                  <a:srgbClr val="002060"/>
                </a:solidFill>
              </a:rPr>
              <a:t> and </a:t>
            </a:r>
            <a:r>
              <a:rPr lang="es-MX" altLang="en-US" sz="1500" b="1" dirty="0" err="1">
                <a:solidFill>
                  <a:srgbClr val="002060"/>
                </a:solidFill>
              </a:rPr>
              <a:t>review</a:t>
            </a:r>
            <a:r>
              <a:rPr lang="es-MX" altLang="en-US" sz="1500" b="1" dirty="0">
                <a:solidFill>
                  <a:srgbClr val="002060"/>
                </a:solidFill>
              </a:rPr>
              <a:t> </a:t>
            </a:r>
            <a:r>
              <a:rPr lang="es-MX" altLang="en-US" sz="1500" b="1" dirty="0" err="1">
                <a:solidFill>
                  <a:srgbClr val="002060"/>
                </a:solidFill>
              </a:rPr>
              <a:t>School</a:t>
            </a:r>
            <a:r>
              <a:rPr lang="es-MX" altLang="en-US" sz="1500" b="1" dirty="0">
                <a:solidFill>
                  <a:srgbClr val="002060"/>
                </a:solidFill>
              </a:rPr>
              <a:t>/</a:t>
            </a:r>
            <a:r>
              <a:rPr lang="es-MX" altLang="en-US" sz="1500" b="1" dirty="0" err="1">
                <a:solidFill>
                  <a:srgbClr val="002060"/>
                </a:solidFill>
              </a:rPr>
              <a:t>Parent</a:t>
            </a:r>
            <a:r>
              <a:rPr lang="es-MX" altLang="en-US" sz="1500" b="1" dirty="0">
                <a:solidFill>
                  <a:srgbClr val="002060"/>
                </a:solidFill>
              </a:rPr>
              <a:t> Compact </a:t>
            </a:r>
            <a:r>
              <a:rPr lang="es-MX" altLang="en-US" sz="1500" b="1" dirty="0" err="1">
                <a:solidFill>
                  <a:srgbClr val="002060"/>
                </a:solidFill>
              </a:rPr>
              <a:t>plans</a:t>
            </a:r>
            <a:endParaRPr lang="es-MX" altLang="en-US" sz="1500" b="1" dirty="0">
              <a:solidFill>
                <a:srgbClr val="002060"/>
              </a:solidFill>
              <a:cs typeface="Lucida Sans Unicode"/>
            </a:endParaRPr>
          </a:p>
          <a:p>
            <a:pPr indent="-255270" eaLnBrk="1" hangingPunct="1">
              <a:lnSpc>
                <a:spcPct val="80000"/>
              </a:lnSpc>
            </a:pPr>
            <a:r>
              <a:rPr lang="es-MX" altLang="en-US" sz="1500" b="1" dirty="0" err="1">
                <a:solidFill>
                  <a:srgbClr val="002060"/>
                </a:solidFill>
              </a:rPr>
              <a:t>Provide</a:t>
            </a:r>
            <a:r>
              <a:rPr lang="es-MX" altLang="en-US" sz="1500" b="1" dirty="0">
                <a:solidFill>
                  <a:srgbClr val="002060"/>
                </a:solidFill>
              </a:rPr>
              <a:t> access to a </a:t>
            </a:r>
            <a:r>
              <a:rPr lang="es-MX" altLang="en-US" sz="1500" b="1" dirty="0" err="1">
                <a:solidFill>
                  <a:srgbClr val="002060"/>
                </a:solidFill>
              </a:rPr>
              <a:t>high</a:t>
            </a:r>
            <a:r>
              <a:rPr lang="es-MX" altLang="en-US" sz="1500" b="1" dirty="0">
                <a:solidFill>
                  <a:srgbClr val="002060"/>
                </a:solidFill>
              </a:rPr>
              <a:t> </a:t>
            </a:r>
            <a:r>
              <a:rPr lang="es-MX" altLang="en-US" sz="1500" b="1" dirty="0" err="1">
                <a:solidFill>
                  <a:srgbClr val="002060"/>
                </a:solidFill>
              </a:rPr>
              <a:t>quality</a:t>
            </a:r>
            <a:r>
              <a:rPr lang="es-MX" altLang="en-US" sz="1500" b="1" dirty="0">
                <a:solidFill>
                  <a:srgbClr val="002060"/>
                </a:solidFill>
              </a:rPr>
              <a:t> curriculum and instruction for a supportive and effective </a:t>
            </a:r>
            <a:r>
              <a:rPr lang="es-MX" altLang="en-US" sz="1500" b="1" dirty="0" err="1">
                <a:solidFill>
                  <a:srgbClr val="002060"/>
                </a:solidFill>
              </a:rPr>
              <a:t>learning</a:t>
            </a:r>
            <a:r>
              <a:rPr lang="es-MX" altLang="en-US" sz="1500" b="1" dirty="0">
                <a:solidFill>
                  <a:srgbClr val="002060"/>
                </a:solidFill>
              </a:rPr>
              <a:t> </a:t>
            </a:r>
            <a:r>
              <a:rPr lang="es-MX" altLang="en-US" sz="1500" b="1" dirty="0" err="1">
                <a:solidFill>
                  <a:srgbClr val="002060"/>
                </a:solidFill>
              </a:rPr>
              <a:t>environment</a:t>
            </a:r>
            <a:r>
              <a:rPr lang="es-MX" altLang="en-US" sz="1500" b="1" dirty="0">
                <a:solidFill>
                  <a:srgbClr val="002060"/>
                </a:solidFill>
              </a:rPr>
              <a:t> </a:t>
            </a:r>
            <a:endParaRPr lang="es-MX" altLang="en-US" sz="1500" b="1" dirty="0">
              <a:solidFill>
                <a:srgbClr val="002060"/>
              </a:solidFill>
              <a:cs typeface="Lucida Sans Unicode"/>
            </a:endParaRPr>
          </a:p>
          <a:p>
            <a:pPr indent="-255270" eaLnBrk="1" hangingPunct="1">
              <a:lnSpc>
                <a:spcPct val="80000"/>
              </a:lnSpc>
            </a:pPr>
            <a:r>
              <a:rPr lang="es-MX" altLang="en-US" sz="1500" b="1" dirty="0">
                <a:solidFill>
                  <a:srgbClr val="002060"/>
                </a:solidFill>
              </a:rPr>
              <a:t>Allow parents and community members to volunteer, participate and observe student </a:t>
            </a:r>
            <a:r>
              <a:rPr lang="es-MX" altLang="en-US" sz="1500" b="1" dirty="0" err="1">
                <a:solidFill>
                  <a:srgbClr val="002060"/>
                </a:solidFill>
              </a:rPr>
              <a:t>learning</a:t>
            </a:r>
            <a:r>
              <a:rPr lang="es-MX" altLang="en-US" sz="1500" b="1" dirty="0">
                <a:solidFill>
                  <a:srgbClr val="002060"/>
                </a:solidFill>
              </a:rPr>
              <a:t> </a:t>
            </a:r>
            <a:r>
              <a:rPr lang="es-MX" altLang="en-US" sz="1500" b="1" dirty="0" err="1">
                <a:solidFill>
                  <a:srgbClr val="002060"/>
                </a:solidFill>
              </a:rPr>
              <a:t>environments-submit</a:t>
            </a:r>
            <a:r>
              <a:rPr lang="es-MX" altLang="en-US" sz="1500" b="1" dirty="0">
                <a:solidFill>
                  <a:srgbClr val="002060"/>
                </a:solidFill>
              </a:rPr>
              <a:t> </a:t>
            </a:r>
            <a:r>
              <a:rPr lang="es-MX" altLang="en-US" sz="1500" b="1" dirty="0" err="1">
                <a:solidFill>
                  <a:srgbClr val="002060"/>
                </a:solidFill>
              </a:rPr>
              <a:t>request</a:t>
            </a:r>
            <a:r>
              <a:rPr lang="es-MX" altLang="en-US" sz="1500" b="1" dirty="0">
                <a:solidFill>
                  <a:srgbClr val="002060"/>
                </a:solidFill>
              </a:rPr>
              <a:t> </a:t>
            </a:r>
            <a:r>
              <a:rPr lang="es-MX" altLang="en-US" sz="1500" b="1" dirty="0" err="1">
                <a:solidFill>
                  <a:srgbClr val="002060"/>
                </a:solidFill>
              </a:rPr>
              <a:t>to</a:t>
            </a:r>
            <a:r>
              <a:rPr lang="es-MX" altLang="en-US" sz="1500" b="1" dirty="0">
                <a:solidFill>
                  <a:srgbClr val="002060"/>
                </a:solidFill>
              </a:rPr>
              <a:t> Ms. </a:t>
            </a:r>
            <a:r>
              <a:rPr lang="es-MX" altLang="en-US" sz="1500" b="1" dirty="0" err="1">
                <a:solidFill>
                  <a:srgbClr val="002060"/>
                </a:solidFill>
              </a:rPr>
              <a:t>Rachelle</a:t>
            </a:r>
            <a:r>
              <a:rPr lang="es-MX" altLang="en-US" sz="1500" b="1" dirty="0">
                <a:solidFill>
                  <a:srgbClr val="002060"/>
                </a:solidFill>
              </a:rPr>
              <a:t> Taylor, Dean </a:t>
            </a:r>
            <a:r>
              <a:rPr lang="es-MX" altLang="en-US" sz="1500" b="1" dirty="0" err="1">
                <a:solidFill>
                  <a:srgbClr val="002060"/>
                </a:solidFill>
              </a:rPr>
              <a:t>of</a:t>
            </a:r>
            <a:r>
              <a:rPr lang="es-MX" altLang="en-US" sz="1500" b="1" dirty="0">
                <a:solidFill>
                  <a:srgbClr val="002060"/>
                </a:solidFill>
              </a:rPr>
              <a:t> C &amp; I</a:t>
            </a:r>
          </a:p>
          <a:p>
            <a:pPr marL="87630" indent="0" eaLnBrk="1" hangingPunct="1">
              <a:lnSpc>
                <a:spcPct val="80000"/>
              </a:lnSpc>
              <a:buNone/>
            </a:pPr>
            <a:endParaRPr lang="es-MX" altLang="en-US" sz="1500" b="1" i="1" dirty="0">
              <a:solidFill>
                <a:srgbClr val="002060"/>
              </a:solidFill>
              <a:cs typeface="Lucida Sans Unicode"/>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F559ED-3B9D-4448-B2E3-31FF539D1D4B}"/>
              </a:ext>
            </a:extLst>
          </p:cNvPr>
          <p:cNvSpPr>
            <a:spLocks noGrp="1" noChangeArrowheads="1"/>
          </p:cNvSpPr>
          <p:nvPr>
            <p:ph type="title"/>
          </p:nvPr>
        </p:nvSpPr>
        <p:spPr>
          <a:xfrm>
            <a:off x="495300" y="990600"/>
            <a:ext cx="7773988" cy="652463"/>
          </a:xfrm>
        </p:spPr>
        <p:txBody>
          <a:bodyPr>
            <a:noAutofit/>
          </a:bodyPr>
          <a:lstStyle/>
          <a:p>
            <a:pPr algn="ctr" eaLnBrk="1" fontAlgn="auto" hangingPunct="1">
              <a:spcAft>
                <a:spcPts val="0"/>
              </a:spcAft>
              <a:defRPr/>
            </a:pPr>
            <a:r>
              <a:rPr lang="en-US" sz="2800" b="1" dirty="0">
                <a:solidFill>
                  <a:schemeClr val="bg1"/>
                </a:solidFill>
              </a:rPr>
              <a:t>What Is the School Parent Compact</a:t>
            </a:r>
          </a:p>
        </p:txBody>
      </p:sp>
      <p:sp>
        <p:nvSpPr>
          <p:cNvPr id="2" name="Rectangle 1">
            <a:extLst>
              <a:ext uri="{FF2B5EF4-FFF2-40B4-BE49-F238E27FC236}">
                <a16:creationId xmlns:a16="http://schemas.microsoft.com/office/drawing/2014/main" id="{D89FE6B6-B452-4AFF-AD45-EE67FC4D1295}"/>
              </a:ext>
            </a:extLst>
          </p:cNvPr>
          <p:cNvSpPr/>
          <p:nvPr/>
        </p:nvSpPr>
        <p:spPr>
          <a:xfrm>
            <a:off x="152400" y="2133600"/>
            <a:ext cx="8839200" cy="4278094"/>
          </a:xfrm>
          <a:prstGeom prst="rect">
            <a:avLst/>
          </a:prstGeom>
        </p:spPr>
        <p:txBody>
          <a:bodyPr wrap="square">
            <a:spAutoFit/>
          </a:bodyPr>
          <a:lstStyle/>
          <a:p>
            <a:r>
              <a:rPr lang="en-US" sz="1600" b="1" dirty="0">
                <a:solidFill>
                  <a:srgbClr val="002060"/>
                </a:solidFill>
              </a:rPr>
              <a:t>A school-parent compact is a written commitment that outlines how the entire school community – teachers, families, and students will share the responsibility for improved academic achievement.</a:t>
            </a:r>
          </a:p>
          <a:p>
            <a:r>
              <a:rPr lang="en-US" sz="1600" b="1" dirty="0">
                <a:solidFill>
                  <a:srgbClr val="002060"/>
                </a:solidFill>
              </a:rPr>
              <a:t>The compact must describe how the school will:</a:t>
            </a:r>
          </a:p>
          <a:p>
            <a:pPr lvl="3">
              <a:buFont typeface="Arial" panose="020B0604020202020204" pitchFamily="34" charset="0"/>
              <a:buChar char="•"/>
            </a:pPr>
            <a:r>
              <a:rPr lang="en-US" sz="1600" b="1" dirty="0">
                <a:solidFill>
                  <a:srgbClr val="002060"/>
                </a:solidFill>
              </a:rPr>
              <a:t>provide high-quality curriculum and instruction;</a:t>
            </a:r>
          </a:p>
          <a:p>
            <a:pPr lvl="3">
              <a:buFont typeface="Arial" panose="020B0604020202020204" pitchFamily="34" charset="0"/>
              <a:buChar char="•"/>
            </a:pPr>
            <a:r>
              <a:rPr lang="en-US" sz="1600" b="1" dirty="0">
                <a:solidFill>
                  <a:srgbClr val="002060"/>
                </a:solidFill>
              </a:rPr>
              <a:t>hold parent-teacher conferences, annually in elementary schools; </a:t>
            </a:r>
          </a:p>
          <a:p>
            <a:pPr lvl="3">
              <a:buFont typeface="Arial" panose="020B0604020202020204" pitchFamily="34" charset="0"/>
              <a:buChar char="•"/>
            </a:pPr>
            <a:r>
              <a:rPr lang="en-US" sz="1600" b="1" dirty="0">
                <a:solidFill>
                  <a:srgbClr val="002060"/>
                </a:solidFill>
              </a:rPr>
              <a:t>provide parents with reports on their child’s progress;</a:t>
            </a:r>
          </a:p>
          <a:p>
            <a:pPr lvl="3">
              <a:buFont typeface="Arial" panose="020B0604020202020204" pitchFamily="34" charset="0"/>
              <a:buChar char="•"/>
            </a:pPr>
            <a:r>
              <a:rPr lang="en-US" sz="1600" b="1" dirty="0">
                <a:solidFill>
                  <a:srgbClr val="002060"/>
                </a:solidFill>
              </a:rPr>
              <a:t>provide parents reasonable access to staff. </a:t>
            </a:r>
          </a:p>
          <a:p>
            <a:pPr lvl="3">
              <a:buFont typeface="Arial" panose="020B0604020202020204" pitchFamily="34" charset="0"/>
              <a:buChar char="•"/>
            </a:pPr>
            <a:r>
              <a:rPr lang="en-US" sz="1600" b="1" dirty="0">
                <a:solidFill>
                  <a:srgbClr val="002060"/>
                </a:solidFill>
              </a:rPr>
              <a:t>provide parents opportunities to volunteer; and</a:t>
            </a:r>
          </a:p>
          <a:p>
            <a:pPr lvl="3">
              <a:buFont typeface="Arial" panose="020B0604020202020204" pitchFamily="34" charset="0"/>
              <a:buChar char="•"/>
            </a:pPr>
            <a:r>
              <a:rPr lang="en-US" sz="1600" b="1" dirty="0">
                <a:solidFill>
                  <a:srgbClr val="002060"/>
                </a:solidFill>
              </a:rPr>
              <a:t>ensure regular two-way meaningful communication between family members and staff, to the extent practicable, in a language family members can understand.</a:t>
            </a:r>
          </a:p>
          <a:p>
            <a:r>
              <a:rPr lang="en-US" sz="1600" b="1" dirty="0">
                <a:solidFill>
                  <a:srgbClr val="002060"/>
                </a:solidFill>
              </a:rPr>
              <a:t>You, as a Title I parent or family member, have the right to be involved in the development of the compact.</a:t>
            </a:r>
          </a:p>
          <a:p>
            <a:endParaRPr lang="en-US" sz="1600" b="1" dirty="0">
              <a:solidFill>
                <a:srgbClr val="002060"/>
              </a:solidFill>
            </a:endParaRPr>
          </a:p>
          <a:p>
            <a:r>
              <a:rPr lang="en-US" sz="1600" b="1" dirty="0">
                <a:solidFill>
                  <a:srgbClr val="002060"/>
                </a:solidFill>
              </a:rPr>
              <a:t>You will receive a copy of the compact during the meeting. </a:t>
            </a:r>
          </a:p>
          <a:p>
            <a:r>
              <a:rPr lang="en-US" sz="1600" b="1" dirty="0">
                <a:solidFill>
                  <a:srgbClr val="002060"/>
                </a:solidFill>
              </a:rPr>
              <a:t>The compact can also be found on the Westside Middle School website.  Fraysercs.org</a:t>
            </a:r>
          </a:p>
        </p:txBody>
      </p:sp>
    </p:spTree>
    <p:extLst>
      <p:ext uri="{BB962C8B-B14F-4D97-AF65-F5344CB8AC3E}">
        <p14:creationId xmlns:p14="http://schemas.microsoft.com/office/powerpoint/2010/main" val="243475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Welcome &amp; Meet the Staff</a:t>
            </a:r>
          </a:p>
        </p:txBody>
      </p:sp>
      <p:sp>
        <p:nvSpPr>
          <p:cNvPr id="3" name="Content Placeholder 2">
            <a:extLst>
              <a:ext uri="{FF2B5EF4-FFF2-40B4-BE49-F238E27FC236}">
                <a16:creationId xmlns:a16="http://schemas.microsoft.com/office/drawing/2014/main" id="{C4227A93-78CC-43FD-92E5-6E50FAE95567}"/>
              </a:ext>
            </a:extLst>
          </p:cNvPr>
          <p:cNvSpPr>
            <a:spLocks noGrp="1"/>
          </p:cNvSpPr>
          <p:nvPr>
            <p:ph idx="1"/>
          </p:nvPr>
        </p:nvSpPr>
        <p:spPr>
          <a:xfrm>
            <a:off x="685801" y="2514600"/>
            <a:ext cx="7057800" cy="3530600"/>
          </a:xfrm>
        </p:spPr>
        <p:txBody>
          <a:bodyPr/>
          <a:lstStyle/>
          <a:p>
            <a:r>
              <a:rPr lang="en-US" b="1" dirty="0">
                <a:solidFill>
                  <a:srgbClr val="002060"/>
                </a:solidFill>
              </a:rPr>
              <a:t>Leadership Team </a:t>
            </a:r>
          </a:p>
          <a:p>
            <a:r>
              <a:rPr lang="en-US" b="1" dirty="0">
                <a:solidFill>
                  <a:srgbClr val="002060"/>
                </a:solidFill>
              </a:rPr>
              <a:t>Office Staff</a:t>
            </a:r>
          </a:p>
          <a:p>
            <a:r>
              <a:rPr lang="en-US" b="1" dirty="0">
                <a:solidFill>
                  <a:srgbClr val="002060"/>
                </a:solidFill>
              </a:rPr>
              <a:t>6</a:t>
            </a:r>
            <a:r>
              <a:rPr lang="en-US" b="1" baseline="30000" dirty="0">
                <a:solidFill>
                  <a:srgbClr val="002060"/>
                </a:solidFill>
              </a:rPr>
              <a:t>th</a:t>
            </a:r>
            <a:r>
              <a:rPr lang="en-US" b="1" dirty="0">
                <a:solidFill>
                  <a:srgbClr val="002060"/>
                </a:solidFill>
              </a:rPr>
              <a:t> Grade</a:t>
            </a:r>
          </a:p>
          <a:p>
            <a:r>
              <a:rPr lang="en-US" b="1" dirty="0">
                <a:solidFill>
                  <a:srgbClr val="002060"/>
                </a:solidFill>
              </a:rPr>
              <a:t>7</a:t>
            </a:r>
            <a:r>
              <a:rPr lang="en-US" b="1" baseline="30000" dirty="0">
                <a:solidFill>
                  <a:srgbClr val="002060"/>
                </a:solidFill>
              </a:rPr>
              <a:t>th</a:t>
            </a:r>
            <a:r>
              <a:rPr lang="en-US" b="1" dirty="0">
                <a:solidFill>
                  <a:srgbClr val="002060"/>
                </a:solidFill>
              </a:rPr>
              <a:t> Grade</a:t>
            </a:r>
          </a:p>
          <a:p>
            <a:r>
              <a:rPr lang="en-US" b="1" dirty="0">
                <a:solidFill>
                  <a:srgbClr val="002060"/>
                </a:solidFill>
              </a:rPr>
              <a:t>8</a:t>
            </a:r>
            <a:r>
              <a:rPr lang="en-US" b="1" baseline="30000" dirty="0">
                <a:solidFill>
                  <a:srgbClr val="002060"/>
                </a:solidFill>
              </a:rPr>
              <a:t>th</a:t>
            </a:r>
            <a:r>
              <a:rPr lang="en-US" b="1" dirty="0">
                <a:solidFill>
                  <a:srgbClr val="002060"/>
                </a:solidFill>
              </a:rPr>
              <a:t> Grade</a:t>
            </a:r>
          </a:p>
          <a:p>
            <a:r>
              <a:rPr lang="en-US" b="1" dirty="0">
                <a:solidFill>
                  <a:srgbClr val="002060"/>
                </a:solidFill>
              </a:rPr>
              <a:t>Special Education</a:t>
            </a:r>
          </a:p>
          <a:p>
            <a:r>
              <a:rPr lang="en-US" b="1" dirty="0">
                <a:solidFill>
                  <a:srgbClr val="002060"/>
                </a:solidFill>
              </a:rPr>
              <a:t>Exploratory </a:t>
            </a:r>
          </a:p>
          <a:p>
            <a:r>
              <a:rPr lang="en-US" b="1" dirty="0">
                <a:solidFill>
                  <a:srgbClr val="002060"/>
                </a:solidFill>
              </a:rPr>
              <a:t>Student Support Staff </a:t>
            </a:r>
          </a:p>
        </p:txBody>
      </p:sp>
    </p:spTree>
    <p:extLst>
      <p:ext uri="{BB962C8B-B14F-4D97-AF65-F5344CB8AC3E}">
        <p14:creationId xmlns:p14="http://schemas.microsoft.com/office/powerpoint/2010/main" val="11073161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a:extLst>
              <a:ext uri="{FF2B5EF4-FFF2-40B4-BE49-F238E27FC236}">
                <a16:creationId xmlns:a16="http://schemas.microsoft.com/office/drawing/2014/main" id="{8615470C-1B0F-435C-A86A-C1A87C82A766}"/>
              </a:ext>
            </a:extLst>
          </p:cNvPr>
          <p:cNvSpPr>
            <a:spLocks noGrp="1" noChangeArrowheads="1"/>
          </p:cNvSpPr>
          <p:nvPr>
            <p:ph type="title"/>
          </p:nvPr>
        </p:nvSpPr>
        <p:spPr>
          <a:xfrm>
            <a:off x="2057400" y="685800"/>
            <a:ext cx="8229600" cy="1143000"/>
          </a:xfrm>
        </p:spPr>
        <p:txBody>
          <a:bodyPr/>
          <a:lstStyle/>
          <a:p>
            <a:pPr eaLnBrk="1" fontAlgn="auto" hangingPunct="1">
              <a:spcAft>
                <a:spcPts val="0"/>
              </a:spcAft>
              <a:defRPr/>
            </a:pPr>
            <a:r>
              <a:rPr lang="en-US" b="1" dirty="0">
                <a:solidFill>
                  <a:schemeClr val="bg1"/>
                </a:solidFill>
              </a:rPr>
              <a:t>Student’s Responsibility</a:t>
            </a:r>
          </a:p>
        </p:txBody>
      </p:sp>
      <p:sp>
        <p:nvSpPr>
          <p:cNvPr id="25604" name="Rectangle 6">
            <a:extLst>
              <a:ext uri="{FF2B5EF4-FFF2-40B4-BE49-F238E27FC236}">
                <a16:creationId xmlns:a16="http://schemas.microsoft.com/office/drawing/2014/main" id="{3AB5D3BB-A829-4175-B18B-DF3F3A6FBAAB}"/>
              </a:ext>
            </a:extLst>
          </p:cNvPr>
          <p:cNvSpPr>
            <a:spLocks noGrp="1"/>
          </p:cNvSpPr>
          <p:nvPr>
            <p:ph type="body" sz="half" idx="2"/>
          </p:nvPr>
        </p:nvSpPr>
        <p:spPr>
          <a:xfrm>
            <a:off x="457200" y="2209800"/>
            <a:ext cx="8610600" cy="4495800"/>
          </a:xfrm>
        </p:spPr>
        <p:txBody>
          <a:bodyPr>
            <a:normAutofit/>
          </a:bodyPr>
          <a:lstStyle/>
          <a:p>
            <a:pPr eaLnBrk="1" hangingPunct="1">
              <a:lnSpc>
                <a:spcPct val="80000"/>
              </a:lnSpc>
              <a:buFontTx/>
              <a:buNone/>
            </a:pPr>
            <a:r>
              <a:rPr lang="es-MX" altLang="en-US" sz="1800" b="1" u="sng" dirty="0">
                <a:solidFill>
                  <a:srgbClr val="002060"/>
                </a:solidFill>
              </a:rPr>
              <a:t>Student Agreement: </a:t>
            </a:r>
          </a:p>
          <a:p>
            <a:pPr eaLnBrk="1" hangingPunct="1">
              <a:lnSpc>
                <a:spcPct val="80000"/>
              </a:lnSpc>
              <a:buFontTx/>
              <a:buNone/>
            </a:pPr>
            <a:endParaRPr lang="es-MX" altLang="en-US" sz="1800" b="1" u="sng" dirty="0">
              <a:solidFill>
                <a:srgbClr val="002060"/>
              </a:solidFill>
            </a:endParaRPr>
          </a:p>
          <a:p>
            <a:pPr eaLnBrk="1" hangingPunct="1">
              <a:lnSpc>
                <a:spcPct val="80000"/>
              </a:lnSpc>
              <a:buFontTx/>
              <a:buNone/>
            </a:pPr>
            <a:r>
              <a:rPr lang="es-MX" altLang="en-US" sz="1800" b="1" dirty="0">
                <a:solidFill>
                  <a:srgbClr val="002060"/>
                </a:solidFill>
              </a:rPr>
              <a:t>It </a:t>
            </a:r>
            <a:r>
              <a:rPr lang="es-MX" altLang="en-US" sz="1800" b="1" dirty="0" err="1">
                <a:solidFill>
                  <a:srgbClr val="002060"/>
                </a:solidFill>
              </a:rPr>
              <a:t>is</a:t>
            </a:r>
            <a:r>
              <a:rPr lang="es-MX" altLang="en-US" sz="1800" b="1" dirty="0">
                <a:solidFill>
                  <a:srgbClr val="002060"/>
                </a:solidFill>
              </a:rPr>
              <a:t> </a:t>
            </a:r>
            <a:r>
              <a:rPr lang="es-MX" altLang="en-US" sz="1800" b="1" dirty="0" err="1">
                <a:solidFill>
                  <a:srgbClr val="002060"/>
                </a:solidFill>
              </a:rPr>
              <a:t>important</a:t>
            </a:r>
            <a:r>
              <a:rPr lang="es-MX" altLang="en-US" sz="1800" b="1" dirty="0">
                <a:solidFill>
                  <a:srgbClr val="002060"/>
                </a:solidFill>
              </a:rPr>
              <a:t> </a:t>
            </a:r>
            <a:r>
              <a:rPr lang="es-MX" altLang="en-US" sz="1800" b="1" dirty="0" err="1">
                <a:solidFill>
                  <a:srgbClr val="002060"/>
                </a:solidFill>
              </a:rPr>
              <a:t>that</a:t>
            </a:r>
            <a:r>
              <a:rPr lang="es-MX" altLang="en-US" sz="1800" b="1" dirty="0">
                <a:solidFill>
                  <a:srgbClr val="002060"/>
                </a:solidFill>
              </a:rPr>
              <a:t> </a:t>
            </a:r>
            <a:r>
              <a:rPr lang="es-MX" altLang="en-US" sz="1800" b="1" dirty="0" err="1">
                <a:solidFill>
                  <a:srgbClr val="002060"/>
                </a:solidFill>
              </a:rPr>
              <a:t>students</a:t>
            </a:r>
            <a:r>
              <a:rPr lang="es-MX" altLang="en-US" sz="1800" b="1" dirty="0">
                <a:solidFill>
                  <a:srgbClr val="002060"/>
                </a:solidFill>
              </a:rPr>
              <a:t>: </a:t>
            </a:r>
          </a:p>
          <a:p>
            <a:pPr eaLnBrk="1" hangingPunct="1">
              <a:lnSpc>
                <a:spcPct val="80000"/>
              </a:lnSpc>
              <a:buFontTx/>
              <a:buNone/>
            </a:pPr>
            <a:endParaRPr lang="en-US" altLang="en-US" sz="1800" b="1" u="sng" dirty="0">
              <a:solidFill>
                <a:srgbClr val="002060"/>
              </a:solidFill>
            </a:endParaRPr>
          </a:p>
          <a:p>
            <a:pPr eaLnBrk="1" hangingPunct="1">
              <a:lnSpc>
                <a:spcPct val="80000"/>
              </a:lnSpc>
            </a:pPr>
            <a:r>
              <a:rPr lang="es-MX" altLang="en-US" sz="1800" b="1" dirty="0">
                <a:solidFill>
                  <a:srgbClr val="002060"/>
                </a:solidFill>
              </a:rPr>
              <a:t>Attend school every day </a:t>
            </a:r>
            <a:r>
              <a:rPr lang="es-MX" altLang="en-US" sz="1800" b="1" dirty="0" err="1">
                <a:solidFill>
                  <a:srgbClr val="002060"/>
                </a:solidFill>
              </a:rPr>
              <a:t>unless</a:t>
            </a:r>
            <a:r>
              <a:rPr lang="es-MX" altLang="en-US" sz="1800" b="1" dirty="0">
                <a:solidFill>
                  <a:srgbClr val="002060"/>
                </a:solidFill>
              </a:rPr>
              <a:t> </a:t>
            </a:r>
            <a:r>
              <a:rPr lang="es-MX" altLang="en-US" b="1" dirty="0" err="1">
                <a:solidFill>
                  <a:srgbClr val="002060"/>
                </a:solidFill>
              </a:rPr>
              <a:t>ill</a:t>
            </a:r>
            <a:endParaRPr lang="es-MX" altLang="en-US" sz="1800" b="1" dirty="0">
              <a:solidFill>
                <a:srgbClr val="002060"/>
              </a:solidFill>
            </a:endParaRPr>
          </a:p>
          <a:p>
            <a:pPr eaLnBrk="1" hangingPunct="1">
              <a:lnSpc>
                <a:spcPct val="80000"/>
              </a:lnSpc>
            </a:pPr>
            <a:endParaRPr lang="es-MX" altLang="en-US" sz="1800" b="1" dirty="0">
              <a:solidFill>
                <a:srgbClr val="002060"/>
              </a:solidFill>
            </a:endParaRPr>
          </a:p>
          <a:p>
            <a:pPr eaLnBrk="1" hangingPunct="1">
              <a:lnSpc>
                <a:spcPct val="80000"/>
              </a:lnSpc>
            </a:pPr>
            <a:r>
              <a:rPr lang="es-MX" altLang="en-US" sz="1800" b="1" dirty="0">
                <a:solidFill>
                  <a:srgbClr val="002060"/>
                </a:solidFill>
              </a:rPr>
              <a:t>Attend class prepared with books, pencils, paper, and </a:t>
            </a:r>
            <a:r>
              <a:rPr lang="es-MX" altLang="en-US" sz="1800" b="1" dirty="0" err="1">
                <a:solidFill>
                  <a:srgbClr val="002060"/>
                </a:solidFill>
              </a:rPr>
              <a:t>other</a:t>
            </a:r>
            <a:r>
              <a:rPr lang="es-MX" altLang="en-US" sz="1800" b="1" dirty="0">
                <a:solidFill>
                  <a:srgbClr val="002060"/>
                </a:solidFill>
              </a:rPr>
              <a:t> </a:t>
            </a:r>
            <a:r>
              <a:rPr lang="es-MX" altLang="en-US" sz="1800" b="1" dirty="0" err="1">
                <a:solidFill>
                  <a:srgbClr val="002060"/>
                </a:solidFill>
              </a:rPr>
              <a:t>materials</a:t>
            </a:r>
            <a:endParaRPr lang="es-MX" altLang="en-US" sz="1800" b="1" dirty="0">
              <a:solidFill>
                <a:srgbClr val="002060"/>
              </a:solidFill>
            </a:endParaRPr>
          </a:p>
          <a:p>
            <a:pPr eaLnBrk="1" hangingPunct="1">
              <a:lnSpc>
                <a:spcPct val="80000"/>
              </a:lnSpc>
            </a:pPr>
            <a:endParaRPr lang="es-MX" altLang="en-US" sz="1800" b="1" dirty="0">
              <a:solidFill>
                <a:srgbClr val="002060"/>
              </a:solidFill>
            </a:endParaRPr>
          </a:p>
          <a:p>
            <a:pPr eaLnBrk="1" hangingPunct="1">
              <a:lnSpc>
                <a:spcPct val="80000"/>
              </a:lnSpc>
            </a:pPr>
            <a:r>
              <a:rPr lang="es-MX" altLang="en-US" sz="1800" b="1" dirty="0">
                <a:solidFill>
                  <a:srgbClr val="002060"/>
                </a:solidFill>
              </a:rPr>
              <a:t>Complete and </a:t>
            </a:r>
            <a:r>
              <a:rPr lang="es-MX" altLang="en-US" sz="1800" b="1" dirty="0" err="1">
                <a:solidFill>
                  <a:srgbClr val="002060"/>
                </a:solidFill>
              </a:rPr>
              <a:t>return</a:t>
            </a:r>
            <a:r>
              <a:rPr lang="es-MX" altLang="en-US" b="1" dirty="0">
                <a:solidFill>
                  <a:srgbClr val="002060"/>
                </a:solidFill>
              </a:rPr>
              <a:t> </a:t>
            </a:r>
            <a:r>
              <a:rPr lang="es-MX" altLang="en-US" b="1" dirty="0" err="1">
                <a:solidFill>
                  <a:srgbClr val="002060"/>
                </a:solidFill>
              </a:rPr>
              <a:t>all</a:t>
            </a:r>
            <a:r>
              <a:rPr lang="es-MX" altLang="en-US" b="1" dirty="0">
                <a:solidFill>
                  <a:srgbClr val="002060"/>
                </a:solidFill>
              </a:rPr>
              <a:t> </a:t>
            </a:r>
            <a:r>
              <a:rPr lang="es-MX" altLang="en-US" b="1" dirty="0" err="1">
                <a:solidFill>
                  <a:srgbClr val="002060"/>
                </a:solidFill>
              </a:rPr>
              <a:t>clasas</a:t>
            </a:r>
            <a:r>
              <a:rPr lang="es-MX" altLang="en-US" b="1" dirty="0">
                <a:solidFill>
                  <a:srgbClr val="002060"/>
                </a:solidFill>
              </a:rPr>
              <a:t> and </a:t>
            </a:r>
            <a:r>
              <a:rPr lang="es-MX" altLang="en-US" b="1" dirty="0" err="1">
                <a:solidFill>
                  <a:srgbClr val="002060"/>
                </a:solidFill>
              </a:rPr>
              <a:t>homework</a:t>
            </a:r>
            <a:r>
              <a:rPr lang="es-MX" altLang="en-US" b="1" dirty="0">
                <a:solidFill>
                  <a:srgbClr val="002060"/>
                </a:solidFill>
              </a:rPr>
              <a:t> </a:t>
            </a:r>
            <a:r>
              <a:rPr lang="es-MX" altLang="en-US" sz="1800" b="1" dirty="0" err="1">
                <a:solidFill>
                  <a:srgbClr val="002060"/>
                </a:solidFill>
              </a:rPr>
              <a:t>assignments</a:t>
            </a:r>
            <a:r>
              <a:rPr lang="es-MX" altLang="en-US" sz="1800" b="1" dirty="0">
                <a:solidFill>
                  <a:srgbClr val="002060"/>
                </a:solidFill>
              </a:rPr>
              <a:t> and keep regular </a:t>
            </a:r>
            <a:r>
              <a:rPr lang="es-MX" altLang="en-US" sz="1800" b="1" dirty="0" err="1">
                <a:solidFill>
                  <a:srgbClr val="002060"/>
                </a:solidFill>
              </a:rPr>
              <a:t>study</a:t>
            </a:r>
            <a:r>
              <a:rPr lang="es-MX" altLang="en-US" sz="1800" b="1" dirty="0">
                <a:solidFill>
                  <a:srgbClr val="002060"/>
                </a:solidFill>
              </a:rPr>
              <a:t> </a:t>
            </a:r>
            <a:r>
              <a:rPr lang="es-MX" altLang="en-US" sz="1800" b="1" dirty="0" err="1">
                <a:solidFill>
                  <a:srgbClr val="002060"/>
                </a:solidFill>
              </a:rPr>
              <a:t>hours</a:t>
            </a:r>
            <a:endParaRPr lang="es-MX" altLang="en-US" sz="1800" b="1" dirty="0">
              <a:solidFill>
                <a:srgbClr val="002060"/>
              </a:solidFill>
            </a:endParaRPr>
          </a:p>
          <a:p>
            <a:pPr eaLnBrk="1" hangingPunct="1">
              <a:lnSpc>
                <a:spcPct val="80000"/>
              </a:lnSpc>
            </a:pPr>
            <a:endParaRPr lang="es-MX" altLang="en-US" sz="1800" b="1" dirty="0">
              <a:solidFill>
                <a:srgbClr val="002060"/>
              </a:solidFill>
            </a:endParaRPr>
          </a:p>
          <a:p>
            <a:pPr eaLnBrk="1" hangingPunct="1">
              <a:lnSpc>
                <a:spcPct val="80000"/>
              </a:lnSpc>
            </a:pPr>
            <a:r>
              <a:rPr lang="es-MX" altLang="en-US" sz="1800" b="1" dirty="0">
                <a:solidFill>
                  <a:srgbClr val="002060"/>
                </a:solidFill>
              </a:rPr>
              <a:t>Conform to school rules and rules of the Student Code </a:t>
            </a:r>
            <a:r>
              <a:rPr lang="es-MX" altLang="en-US" sz="1800" b="1" dirty="0" err="1">
                <a:solidFill>
                  <a:srgbClr val="002060"/>
                </a:solidFill>
              </a:rPr>
              <a:t>of</a:t>
            </a:r>
            <a:r>
              <a:rPr lang="es-MX" altLang="en-US" sz="1800" b="1" dirty="0">
                <a:solidFill>
                  <a:srgbClr val="002060"/>
                </a:solidFill>
              </a:rPr>
              <a:t> </a:t>
            </a:r>
            <a:r>
              <a:rPr lang="es-MX" altLang="en-US" sz="1800" b="1" dirty="0" err="1">
                <a:solidFill>
                  <a:srgbClr val="002060"/>
                </a:solidFill>
              </a:rPr>
              <a:t>Conduct</a:t>
            </a:r>
            <a:endParaRPr lang="en-US" altLang="en-US" sz="1800" b="1" dirty="0">
              <a:solidFill>
                <a:srgbClr val="00206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5">
            <a:extLst>
              <a:ext uri="{FF2B5EF4-FFF2-40B4-BE49-F238E27FC236}">
                <a16:creationId xmlns:a16="http://schemas.microsoft.com/office/drawing/2014/main" id="{E02626C5-13B3-42B5-9D5A-690ADFBE1C95}"/>
              </a:ext>
            </a:extLst>
          </p:cNvPr>
          <p:cNvSpPr>
            <a:spLocks noGrp="1" noChangeArrowheads="1"/>
          </p:cNvSpPr>
          <p:nvPr>
            <p:ph type="title"/>
          </p:nvPr>
        </p:nvSpPr>
        <p:spPr>
          <a:xfrm>
            <a:off x="2286000" y="914400"/>
            <a:ext cx="8229600" cy="544513"/>
          </a:xfrm>
        </p:spPr>
        <p:txBody>
          <a:bodyPr>
            <a:normAutofit fontScale="90000"/>
          </a:bodyPr>
          <a:lstStyle/>
          <a:p>
            <a:pPr eaLnBrk="1" fontAlgn="auto" hangingPunct="1">
              <a:spcAft>
                <a:spcPts val="0"/>
              </a:spcAft>
              <a:defRPr/>
            </a:pPr>
            <a:r>
              <a:rPr lang="en-US" b="1" dirty="0">
                <a:solidFill>
                  <a:schemeClr val="bg1"/>
                </a:solidFill>
              </a:rPr>
              <a:t>Parent’s Responsibility</a:t>
            </a:r>
          </a:p>
        </p:txBody>
      </p:sp>
      <p:sp>
        <p:nvSpPr>
          <p:cNvPr id="26627" name="Rectangle 13">
            <a:extLst>
              <a:ext uri="{FF2B5EF4-FFF2-40B4-BE49-F238E27FC236}">
                <a16:creationId xmlns:a16="http://schemas.microsoft.com/office/drawing/2014/main" id="{5B4848D1-C279-4F4B-B36D-48072839F9CB}"/>
              </a:ext>
            </a:extLst>
          </p:cNvPr>
          <p:cNvSpPr>
            <a:spLocks noGrp="1"/>
          </p:cNvSpPr>
          <p:nvPr>
            <p:ph type="body" sz="half" idx="1"/>
          </p:nvPr>
        </p:nvSpPr>
        <p:spPr>
          <a:xfrm>
            <a:off x="533400" y="2286000"/>
            <a:ext cx="7870219" cy="3886199"/>
          </a:xfrm>
        </p:spPr>
        <p:txBody>
          <a:bodyPr>
            <a:noAutofit/>
          </a:bodyPr>
          <a:lstStyle/>
          <a:p>
            <a:pPr eaLnBrk="1" hangingPunct="1">
              <a:lnSpc>
                <a:spcPct val="80000"/>
              </a:lnSpc>
              <a:buFontTx/>
              <a:buNone/>
            </a:pPr>
            <a:r>
              <a:rPr lang="es-MX" altLang="en-US" sz="1600" b="1" u="sng" dirty="0">
                <a:solidFill>
                  <a:srgbClr val="002060"/>
                </a:solidFill>
              </a:rPr>
              <a:t>Parent /Guardian Agreement</a:t>
            </a:r>
            <a:r>
              <a:rPr lang="es-MX" altLang="en-US" sz="1600" u="sng" dirty="0">
                <a:solidFill>
                  <a:srgbClr val="002060"/>
                </a:solidFill>
              </a:rPr>
              <a:t>:</a:t>
            </a:r>
            <a:r>
              <a:rPr lang="es-MX" altLang="en-US" sz="1600" b="1" dirty="0">
                <a:solidFill>
                  <a:srgbClr val="002060"/>
                </a:solidFill>
              </a:rPr>
              <a:t> </a:t>
            </a:r>
          </a:p>
          <a:p>
            <a:pPr eaLnBrk="1" hangingPunct="1">
              <a:lnSpc>
                <a:spcPct val="80000"/>
              </a:lnSpc>
              <a:buFontTx/>
              <a:buNone/>
            </a:pPr>
            <a:endParaRPr lang="es-MX" altLang="en-US" sz="1600" b="1" dirty="0">
              <a:solidFill>
                <a:srgbClr val="002060"/>
              </a:solidFill>
            </a:endParaRPr>
          </a:p>
          <a:p>
            <a:pPr eaLnBrk="1" hangingPunct="1">
              <a:lnSpc>
                <a:spcPct val="80000"/>
              </a:lnSpc>
              <a:buFontTx/>
              <a:buNone/>
            </a:pPr>
            <a:r>
              <a:rPr lang="es-MX" altLang="en-US" sz="1600" b="1" dirty="0" err="1">
                <a:solidFill>
                  <a:srgbClr val="002060"/>
                </a:solidFill>
              </a:rPr>
              <a:t>Parent’s</a:t>
            </a:r>
            <a:r>
              <a:rPr lang="es-MX" altLang="en-US" sz="1600" b="1" dirty="0">
                <a:solidFill>
                  <a:srgbClr val="002060"/>
                </a:solidFill>
              </a:rPr>
              <a:t> </a:t>
            </a:r>
            <a:r>
              <a:rPr lang="es-MX" altLang="en-US" sz="1600" b="1" dirty="0" err="1">
                <a:solidFill>
                  <a:srgbClr val="002060"/>
                </a:solidFill>
              </a:rPr>
              <a:t>will</a:t>
            </a:r>
            <a:r>
              <a:rPr lang="es-MX" altLang="en-US" sz="1600" b="1" dirty="0">
                <a:solidFill>
                  <a:srgbClr val="002060"/>
                </a:solidFill>
              </a:rPr>
              <a:t> </a:t>
            </a:r>
            <a:r>
              <a:rPr lang="es-MX" altLang="en-US" sz="1600" b="1" dirty="0" err="1">
                <a:solidFill>
                  <a:srgbClr val="002060"/>
                </a:solidFill>
              </a:rPr>
              <a:t>take</a:t>
            </a:r>
            <a:r>
              <a:rPr lang="es-MX" altLang="en-US" sz="1600" b="1" dirty="0">
                <a:solidFill>
                  <a:srgbClr val="002060"/>
                </a:solidFill>
              </a:rPr>
              <a:t> responsibility </a:t>
            </a:r>
            <a:r>
              <a:rPr lang="es-MX" altLang="en-US" sz="1600" b="1" dirty="0" err="1">
                <a:solidFill>
                  <a:srgbClr val="002060"/>
                </a:solidFill>
              </a:rPr>
              <a:t>for</a:t>
            </a:r>
            <a:r>
              <a:rPr lang="es-MX" altLang="en-US" sz="1600" b="1" dirty="0">
                <a:solidFill>
                  <a:srgbClr val="002060"/>
                </a:solidFill>
              </a:rPr>
              <a:t> </a:t>
            </a:r>
            <a:r>
              <a:rPr lang="es-MX" altLang="en-US" sz="1600" b="1" dirty="0" err="1">
                <a:solidFill>
                  <a:srgbClr val="002060"/>
                </a:solidFill>
              </a:rPr>
              <a:t>helping</a:t>
            </a:r>
            <a:r>
              <a:rPr lang="es-MX" altLang="en-US" sz="1600" b="1" dirty="0">
                <a:solidFill>
                  <a:srgbClr val="002060"/>
                </a:solidFill>
              </a:rPr>
              <a:t> </a:t>
            </a:r>
            <a:r>
              <a:rPr lang="es-MX" altLang="en-US" sz="1600" b="1" dirty="0" err="1">
                <a:solidFill>
                  <a:srgbClr val="002060"/>
                </a:solidFill>
              </a:rPr>
              <a:t>their</a:t>
            </a:r>
            <a:r>
              <a:rPr lang="es-MX" altLang="en-US" sz="1600" b="1" dirty="0">
                <a:solidFill>
                  <a:srgbClr val="002060"/>
                </a:solidFill>
              </a:rPr>
              <a:t> </a:t>
            </a:r>
            <a:r>
              <a:rPr lang="es-MX" altLang="en-US" sz="1600" b="1" dirty="0" err="1">
                <a:solidFill>
                  <a:srgbClr val="002060"/>
                </a:solidFill>
              </a:rPr>
              <a:t>child</a:t>
            </a:r>
            <a:r>
              <a:rPr lang="es-MX" altLang="en-US" sz="1600" b="1" dirty="0">
                <a:solidFill>
                  <a:srgbClr val="002060"/>
                </a:solidFill>
              </a:rPr>
              <a:t> </a:t>
            </a:r>
            <a:r>
              <a:rPr lang="es-MX" altLang="en-US" sz="1600" b="1" dirty="0" err="1">
                <a:solidFill>
                  <a:srgbClr val="002060"/>
                </a:solidFill>
              </a:rPr>
              <a:t>achieve</a:t>
            </a:r>
            <a:r>
              <a:rPr lang="es-MX" altLang="en-US" sz="1600" b="1" dirty="0">
                <a:solidFill>
                  <a:srgbClr val="002060"/>
                </a:solidFill>
              </a:rPr>
              <a:t>, </a:t>
            </a:r>
          </a:p>
          <a:p>
            <a:pPr eaLnBrk="1" hangingPunct="1">
              <a:lnSpc>
                <a:spcPct val="80000"/>
              </a:lnSpc>
              <a:buFontTx/>
              <a:buNone/>
            </a:pPr>
            <a:endParaRPr lang="es-MX" altLang="en-US" sz="1600" b="1" dirty="0">
              <a:solidFill>
                <a:srgbClr val="002060"/>
              </a:solidFill>
            </a:endParaRPr>
          </a:p>
          <a:p>
            <a:pPr eaLnBrk="1" hangingPunct="1">
              <a:lnSpc>
                <a:spcPct val="80000"/>
              </a:lnSpc>
              <a:buFontTx/>
              <a:buNone/>
            </a:pPr>
            <a:r>
              <a:rPr lang="es-MX" altLang="en-US" sz="1600" b="1" dirty="0" err="1">
                <a:solidFill>
                  <a:srgbClr val="002060"/>
                </a:solidFill>
              </a:rPr>
              <a:t>They</a:t>
            </a:r>
            <a:r>
              <a:rPr lang="es-MX" altLang="en-US" sz="1600" b="1" dirty="0">
                <a:solidFill>
                  <a:srgbClr val="002060"/>
                </a:solidFill>
              </a:rPr>
              <a:t> </a:t>
            </a:r>
            <a:r>
              <a:rPr lang="es-MX" altLang="en-US" sz="1600" b="1" dirty="0" err="1">
                <a:solidFill>
                  <a:srgbClr val="002060"/>
                </a:solidFill>
              </a:rPr>
              <a:t>will</a:t>
            </a:r>
            <a:r>
              <a:rPr lang="es-MX" altLang="en-US" sz="1600" b="1" dirty="0">
                <a:solidFill>
                  <a:srgbClr val="002060"/>
                </a:solidFill>
              </a:rPr>
              <a:t>:</a:t>
            </a:r>
          </a:p>
          <a:p>
            <a:pPr eaLnBrk="1" hangingPunct="1">
              <a:lnSpc>
                <a:spcPct val="150000"/>
              </a:lnSpc>
            </a:pPr>
            <a:r>
              <a:rPr lang="es-MX" altLang="en-US" sz="1600" b="1" dirty="0" err="1">
                <a:solidFill>
                  <a:srgbClr val="002060"/>
                </a:solidFill>
              </a:rPr>
              <a:t>Support</a:t>
            </a:r>
            <a:r>
              <a:rPr lang="es-MX" altLang="en-US" sz="1600" b="1" dirty="0">
                <a:solidFill>
                  <a:srgbClr val="002060"/>
                </a:solidFill>
              </a:rPr>
              <a:t> </a:t>
            </a:r>
            <a:r>
              <a:rPr lang="es-MX" altLang="en-US" sz="1600" b="1" dirty="0" err="1">
                <a:solidFill>
                  <a:srgbClr val="002060"/>
                </a:solidFill>
              </a:rPr>
              <a:t>the</a:t>
            </a:r>
            <a:r>
              <a:rPr lang="es-MX" altLang="en-US" sz="1600" b="1" dirty="0">
                <a:solidFill>
                  <a:srgbClr val="002060"/>
                </a:solidFill>
              </a:rPr>
              <a:t> </a:t>
            </a:r>
            <a:r>
              <a:rPr lang="es-MX" altLang="en-US" sz="1600" b="1" dirty="0" err="1">
                <a:solidFill>
                  <a:srgbClr val="002060"/>
                </a:solidFill>
              </a:rPr>
              <a:t>school</a:t>
            </a:r>
            <a:r>
              <a:rPr lang="es-MX" altLang="en-US" sz="1600" b="1" dirty="0">
                <a:solidFill>
                  <a:srgbClr val="002060"/>
                </a:solidFill>
              </a:rPr>
              <a:t> </a:t>
            </a:r>
            <a:r>
              <a:rPr lang="es-MX" altLang="en-US" sz="1600" b="1" dirty="0" err="1">
                <a:solidFill>
                  <a:srgbClr val="002060"/>
                </a:solidFill>
              </a:rPr>
              <a:t>with</a:t>
            </a:r>
            <a:r>
              <a:rPr lang="es-MX" altLang="en-US" sz="1600" b="1" dirty="0">
                <a:solidFill>
                  <a:srgbClr val="002060"/>
                </a:solidFill>
              </a:rPr>
              <a:t> </a:t>
            </a:r>
            <a:r>
              <a:rPr lang="es-MX" altLang="en-US" sz="1600" b="1" dirty="0" err="1">
                <a:solidFill>
                  <a:srgbClr val="002060"/>
                </a:solidFill>
              </a:rPr>
              <a:t>its</a:t>
            </a:r>
            <a:r>
              <a:rPr lang="es-MX" altLang="en-US" sz="1600" b="1" dirty="0">
                <a:solidFill>
                  <a:srgbClr val="002060"/>
                </a:solidFill>
              </a:rPr>
              <a:t> </a:t>
            </a:r>
            <a:r>
              <a:rPr lang="es-MX" altLang="en-US" sz="1600" b="1" dirty="0" err="1">
                <a:solidFill>
                  <a:srgbClr val="002060"/>
                </a:solidFill>
              </a:rPr>
              <a:t>efforts</a:t>
            </a:r>
            <a:r>
              <a:rPr lang="es-MX" altLang="en-US" sz="1600" b="1" dirty="0">
                <a:solidFill>
                  <a:srgbClr val="002060"/>
                </a:solidFill>
              </a:rPr>
              <a:t> </a:t>
            </a:r>
            <a:r>
              <a:rPr lang="es-MX" altLang="en-US" sz="1600" b="1" dirty="0" err="1">
                <a:solidFill>
                  <a:srgbClr val="002060"/>
                </a:solidFill>
              </a:rPr>
              <a:t>to</a:t>
            </a:r>
            <a:r>
              <a:rPr lang="es-MX" altLang="en-US" sz="1600" b="1" dirty="0">
                <a:solidFill>
                  <a:srgbClr val="002060"/>
                </a:solidFill>
              </a:rPr>
              <a:t> </a:t>
            </a:r>
            <a:r>
              <a:rPr lang="es-MX" altLang="en-US" sz="1600" b="1" dirty="0" err="1">
                <a:solidFill>
                  <a:srgbClr val="002060"/>
                </a:solidFill>
              </a:rPr>
              <a:t>maintain</a:t>
            </a:r>
            <a:r>
              <a:rPr lang="es-MX" altLang="en-US" sz="1600" b="1" dirty="0">
                <a:solidFill>
                  <a:srgbClr val="002060"/>
                </a:solidFill>
              </a:rPr>
              <a:t> a </a:t>
            </a:r>
            <a:r>
              <a:rPr lang="es-MX" altLang="en-US" sz="1600" b="1" dirty="0" err="1">
                <a:solidFill>
                  <a:srgbClr val="002060"/>
                </a:solidFill>
              </a:rPr>
              <a:t>high</a:t>
            </a:r>
            <a:r>
              <a:rPr lang="es-MX" altLang="en-US" sz="1600" b="1" dirty="0">
                <a:solidFill>
                  <a:srgbClr val="002060"/>
                </a:solidFill>
              </a:rPr>
              <a:t> </a:t>
            </a:r>
            <a:r>
              <a:rPr lang="es-MX" altLang="en-US" sz="1600" b="1" dirty="0" err="1">
                <a:solidFill>
                  <a:srgbClr val="002060"/>
                </a:solidFill>
              </a:rPr>
              <a:t>rate</a:t>
            </a:r>
            <a:r>
              <a:rPr lang="es-MX" altLang="en-US" sz="1600" b="1" dirty="0">
                <a:solidFill>
                  <a:srgbClr val="002060"/>
                </a:solidFill>
              </a:rPr>
              <a:t> </a:t>
            </a:r>
            <a:r>
              <a:rPr lang="es-MX" altLang="en-US" sz="1600" b="1" dirty="0" err="1">
                <a:solidFill>
                  <a:srgbClr val="002060"/>
                </a:solidFill>
              </a:rPr>
              <a:t>of</a:t>
            </a:r>
            <a:r>
              <a:rPr lang="es-MX" altLang="en-US" sz="1600" b="1" dirty="0">
                <a:solidFill>
                  <a:srgbClr val="002060"/>
                </a:solidFill>
              </a:rPr>
              <a:t> </a:t>
            </a:r>
            <a:r>
              <a:rPr lang="es-MX" altLang="en-US" sz="1600" b="1" dirty="0" err="1">
                <a:solidFill>
                  <a:srgbClr val="002060"/>
                </a:solidFill>
              </a:rPr>
              <a:t>attendane</a:t>
            </a:r>
            <a:endParaRPr lang="es-MX" altLang="en-US" sz="1600" b="1" dirty="0">
              <a:solidFill>
                <a:srgbClr val="002060"/>
              </a:solidFill>
            </a:endParaRPr>
          </a:p>
          <a:p>
            <a:pPr eaLnBrk="1" hangingPunct="1">
              <a:lnSpc>
                <a:spcPct val="150000"/>
              </a:lnSpc>
            </a:pPr>
            <a:r>
              <a:rPr lang="es-MX" altLang="en-US" sz="1600" b="1" dirty="0" err="1">
                <a:solidFill>
                  <a:srgbClr val="002060"/>
                </a:solidFill>
              </a:rPr>
              <a:t>Support</a:t>
            </a:r>
            <a:r>
              <a:rPr lang="es-MX" altLang="en-US" sz="1600" b="1" dirty="0">
                <a:solidFill>
                  <a:srgbClr val="002060"/>
                </a:solidFill>
              </a:rPr>
              <a:t> </a:t>
            </a:r>
            <a:r>
              <a:rPr lang="es-MX" altLang="en-US" sz="1600" b="1" dirty="0" err="1">
                <a:solidFill>
                  <a:srgbClr val="002060"/>
                </a:solidFill>
              </a:rPr>
              <a:t>the</a:t>
            </a:r>
            <a:r>
              <a:rPr lang="es-MX" altLang="en-US" sz="1600" b="1" dirty="0">
                <a:solidFill>
                  <a:srgbClr val="002060"/>
                </a:solidFill>
              </a:rPr>
              <a:t> </a:t>
            </a:r>
            <a:r>
              <a:rPr lang="es-MX" altLang="en-US" sz="1600" b="1" dirty="0" err="1">
                <a:solidFill>
                  <a:srgbClr val="002060"/>
                </a:solidFill>
              </a:rPr>
              <a:t>school</a:t>
            </a:r>
            <a:r>
              <a:rPr lang="es-MX" altLang="en-US" sz="1600" b="1" dirty="0">
                <a:solidFill>
                  <a:srgbClr val="002060"/>
                </a:solidFill>
              </a:rPr>
              <a:t> </a:t>
            </a:r>
            <a:r>
              <a:rPr lang="es-MX" altLang="en-US" sz="1600" b="1" dirty="0" err="1">
                <a:solidFill>
                  <a:srgbClr val="002060"/>
                </a:solidFill>
              </a:rPr>
              <a:t>with</a:t>
            </a:r>
            <a:r>
              <a:rPr lang="es-MX" altLang="en-US" sz="1600" b="1" dirty="0">
                <a:solidFill>
                  <a:srgbClr val="002060"/>
                </a:solidFill>
              </a:rPr>
              <a:t> </a:t>
            </a:r>
            <a:r>
              <a:rPr lang="es-MX" altLang="en-US" sz="1600" b="1" dirty="0" err="1">
                <a:solidFill>
                  <a:srgbClr val="002060"/>
                </a:solidFill>
              </a:rPr>
              <a:t>its</a:t>
            </a:r>
            <a:r>
              <a:rPr lang="es-MX" altLang="en-US" sz="1600" b="1" dirty="0">
                <a:solidFill>
                  <a:srgbClr val="002060"/>
                </a:solidFill>
              </a:rPr>
              <a:t> </a:t>
            </a:r>
            <a:r>
              <a:rPr lang="es-MX" altLang="en-US" sz="1600" b="1" dirty="0" err="1">
                <a:solidFill>
                  <a:srgbClr val="002060"/>
                </a:solidFill>
              </a:rPr>
              <a:t>effort</a:t>
            </a:r>
            <a:r>
              <a:rPr lang="es-MX" altLang="en-US" sz="1600" b="1" dirty="0">
                <a:solidFill>
                  <a:srgbClr val="002060"/>
                </a:solidFill>
              </a:rPr>
              <a:t> </a:t>
            </a:r>
            <a:r>
              <a:rPr lang="es-MX" altLang="en-US" sz="1600" b="1" dirty="0" err="1">
                <a:solidFill>
                  <a:srgbClr val="002060"/>
                </a:solidFill>
              </a:rPr>
              <a:t>to</a:t>
            </a:r>
            <a:r>
              <a:rPr lang="es-MX" altLang="en-US" sz="1600" b="1" dirty="0">
                <a:solidFill>
                  <a:srgbClr val="002060"/>
                </a:solidFill>
              </a:rPr>
              <a:t> </a:t>
            </a:r>
            <a:r>
              <a:rPr lang="es-MX" altLang="en-US" sz="1600" b="1" dirty="0" err="1">
                <a:solidFill>
                  <a:srgbClr val="002060"/>
                </a:solidFill>
              </a:rPr>
              <a:t>provide</a:t>
            </a:r>
            <a:r>
              <a:rPr lang="es-MX" altLang="en-US" sz="1600" b="1" dirty="0">
                <a:solidFill>
                  <a:srgbClr val="002060"/>
                </a:solidFill>
              </a:rPr>
              <a:t> a </a:t>
            </a:r>
            <a:r>
              <a:rPr lang="es-MX" altLang="en-US" sz="1600" b="1" dirty="0" err="1">
                <a:solidFill>
                  <a:srgbClr val="002060"/>
                </a:solidFill>
              </a:rPr>
              <a:t>safe</a:t>
            </a:r>
            <a:r>
              <a:rPr lang="es-MX" altLang="en-US" sz="1600" b="1" dirty="0">
                <a:solidFill>
                  <a:srgbClr val="002060"/>
                </a:solidFill>
              </a:rPr>
              <a:t> and </a:t>
            </a:r>
            <a:r>
              <a:rPr lang="es-MX" altLang="en-US" sz="1600" b="1" dirty="0" err="1">
                <a:solidFill>
                  <a:srgbClr val="002060"/>
                </a:solidFill>
              </a:rPr>
              <a:t>healthy</a:t>
            </a:r>
            <a:r>
              <a:rPr lang="es-MX" altLang="en-US" sz="1600" b="1" dirty="0">
                <a:solidFill>
                  <a:srgbClr val="002060"/>
                </a:solidFill>
              </a:rPr>
              <a:t> </a:t>
            </a:r>
            <a:r>
              <a:rPr lang="es-MX" altLang="en-US" sz="1600" b="1" dirty="0" err="1">
                <a:solidFill>
                  <a:srgbClr val="002060"/>
                </a:solidFill>
              </a:rPr>
              <a:t>environment</a:t>
            </a:r>
            <a:endParaRPr lang="es-MX" altLang="en-US" sz="1600" b="1" dirty="0">
              <a:solidFill>
                <a:srgbClr val="002060"/>
              </a:solidFill>
            </a:endParaRPr>
          </a:p>
          <a:p>
            <a:pPr eaLnBrk="1" hangingPunct="1">
              <a:lnSpc>
                <a:spcPct val="150000"/>
              </a:lnSpc>
            </a:pPr>
            <a:r>
              <a:rPr lang="es-MX" altLang="en-US" sz="1600" b="1" dirty="0" err="1">
                <a:solidFill>
                  <a:srgbClr val="002060"/>
                </a:solidFill>
              </a:rPr>
              <a:t>Communicate</a:t>
            </a:r>
            <a:r>
              <a:rPr lang="es-MX" altLang="en-US" sz="1600" b="1" dirty="0">
                <a:solidFill>
                  <a:srgbClr val="002060"/>
                </a:solidFill>
              </a:rPr>
              <a:t> </a:t>
            </a:r>
            <a:r>
              <a:rPr lang="es-MX" altLang="en-US" sz="1600" b="1" dirty="0" err="1">
                <a:solidFill>
                  <a:srgbClr val="002060"/>
                </a:solidFill>
              </a:rPr>
              <a:t>regularly</a:t>
            </a:r>
            <a:r>
              <a:rPr lang="es-MX" altLang="en-US" sz="1600" b="1" dirty="0">
                <a:solidFill>
                  <a:srgbClr val="002060"/>
                </a:solidFill>
              </a:rPr>
              <a:t> </a:t>
            </a:r>
            <a:r>
              <a:rPr lang="es-MX" altLang="en-US" sz="1600" b="1" dirty="0" err="1">
                <a:solidFill>
                  <a:srgbClr val="002060"/>
                </a:solidFill>
              </a:rPr>
              <a:t>with</a:t>
            </a:r>
            <a:r>
              <a:rPr lang="es-MX" altLang="en-US" sz="1600" b="1" dirty="0">
                <a:solidFill>
                  <a:srgbClr val="002060"/>
                </a:solidFill>
              </a:rPr>
              <a:t> </a:t>
            </a:r>
            <a:r>
              <a:rPr lang="es-MX" altLang="en-US" sz="1600" b="1" dirty="0" err="1">
                <a:solidFill>
                  <a:srgbClr val="002060"/>
                </a:solidFill>
              </a:rPr>
              <a:t>their</a:t>
            </a:r>
            <a:r>
              <a:rPr lang="es-MX" altLang="en-US" sz="1600" b="1" dirty="0">
                <a:solidFill>
                  <a:srgbClr val="002060"/>
                </a:solidFill>
              </a:rPr>
              <a:t> </a:t>
            </a:r>
            <a:r>
              <a:rPr lang="es-MX" altLang="en-US" sz="1600" b="1" dirty="0" err="1">
                <a:solidFill>
                  <a:srgbClr val="002060"/>
                </a:solidFill>
              </a:rPr>
              <a:t>chidl’s</a:t>
            </a:r>
            <a:r>
              <a:rPr lang="es-MX" altLang="en-US" sz="1600" b="1" dirty="0">
                <a:solidFill>
                  <a:srgbClr val="002060"/>
                </a:solidFill>
              </a:rPr>
              <a:t> </a:t>
            </a:r>
            <a:r>
              <a:rPr lang="es-MX" altLang="en-US" sz="1600" b="1" dirty="0" err="1">
                <a:solidFill>
                  <a:srgbClr val="002060"/>
                </a:solidFill>
              </a:rPr>
              <a:t>teacher</a:t>
            </a:r>
            <a:r>
              <a:rPr lang="es-MX" altLang="en-US" sz="1600" b="1" dirty="0">
                <a:solidFill>
                  <a:srgbClr val="002060"/>
                </a:solidFill>
              </a:rPr>
              <a:t> and </a:t>
            </a:r>
            <a:r>
              <a:rPr lang="es-MX" altLang="en-US" sz="1600" b="1" dirty="0" err="1">
                <a:solidFill>
                  <a:srgbClr val="002060"/>
                </a:solidFill>
              </a:rPr>
              <a:t>leadership</a:t>
            </a:r>
            <a:r>
              <a:rPr lang="es-MX" altLang="en-US" sz="1600" b="1" dirty="0">
                <a:solidFill>
                  <a:srgbClr val="002060"/>
                </a:solidFill>
              </a:rPr>
              <a:t> </a:t>
            </a:r>
            <a:r>
              <a:rPr lang="es-MX" altLang="en-US" sz="1600" b="1" dirty="0" err="1">
                <a:solidFill>
                  <a:srgbClr val="002060"/>
                </a:solidFill>
              </a:rPr>
              <a:t>team</a:t>
            </a:r>
            <a:endParaRPr lang="es-MX" altLang="en-US" sz="1600" b="1" dirty="0">
              <a:solidFill>
                <a:srgbClr val="002060"/>
              </a:solidFill>
            </a:endParaRPr>
          </a:p>
          <a:p>
            <a:pPr eaLnBrk="1" hangingPunct="1">
              <a:lnSpc>
                <a:spcPct val="150000"/>
              </a:lnSpc>
            </a:pPr>
            <a:r>
              <a:rPr lang="es-MX" altLang="en-US" sz="1600" b="1" dirty="0" err="1">
                <a:solidFill>
                  <a:srgbClr val="002060"/>
                </a:solidFill>
              </a:rPr>
              <a:t>Motivate</a:t>
            </a:r>
            <a:r>
              <a:rPr lang="es-MX" altLang="en-US" sz="1600" b="1" dirty="0">
                <a:solidFill>
                  <a:srgbClr val="002060"/>
                </a:solidFill>
              </a:rPr>
              <a:t> </a:t>
            </a:r>
            <a:r>
              <a:rPr lang="es-MX" altLang="en-US" sz="1600" b="1" dirty="0" err="1">
                <a:solidFill>
                  <a:srgbClr val="002060"/>
                </a:solidFill>
              </a:rPr>
              <a:t>their</a:t>
            </a:r>
            <a:r>
              <a:rPr lang="es-MX" altLang="en-US" sz="1600" b="1" dirty="0">
                <a:solidFill>
                  <a:srgbClr val="002060"/>
                </a:solidFill>
              </a:rPr>
              <a:t> </a:t>
            </a:r>
            <a:r>
              <a:rPr lang="es-MX" altLang="en-US" sz="1600" b="1" dirty="0" err="1">
                <a:solidFill>
                  <a:srgbClr val="002060"/>
                </a:solidFill>
              </a:rPr>
              <a:t>child</a:t>
            </a:r>
            <a:r>
              <a:rPr lang="es-MX" altLang="en-US" sz="1600" b="1" dirty="0">
                <a:solidFill>
                  <a:srgbClr val="002060"/>
                </a:solidFill>
              </a:rPr>
              <a:t> </a:t>
            </a:r>
            <a:r>
              <a:rPr lang="es-MX" altLang="en-US" sz="1600" b="1" dirty="0" err="1">
                <a:solidFill>
                  <a:srgbClr val="002060"/>
                </a:solidFill>
              </a:rPr>
              <a:t>to</a:t>
            </a:r>
            <a:r>
              <a:rPr lang="es-MX" altLang="en-US" sz="1600" b="1" dirty="0">
                <a:solidFill>
                  <a:srgbClr val="002060"/>
                </a:solidFill>
              </a:rPr>
              <a:t> be </a:t>
            </a:r>
            <a:r>
              <a:rPr lang="es-MX" altLang="en-US" sz="1600" b="1" dirty="0" err="1">
                <a:solidFill>
                  <a:srgbClr val="002060"/>
                </a:solidFill>
              </a:rPr>
              <a:t>excellent</a:t>
            </a:r>
            <a:r>
              <a:rPr lang="es-MX" altLang="en-US" sz="1600" b="1" dirty="0">
                <a:solidFill>
                  <a:srgbClr val="002060"/>
                </a:solidFill>
              </a:rPr>
              <a:t> </a:t>
            </a:r>
            <a:r>
              <a:rPr lang="es-MX" altLang="en-US" sz="1600" b="1" dirty="0" err="1">
                <a:solidFill>
                  <a:srgbClr val="002060"/>
                </a:solidFill>
              </a:rPr>
              <a:t>representations</a:t>
            </a:r>
            <a:r>
              <a:rPr lang="es-MX" altLang="en-US" sz="1600" b="1" dirty="0">
                <a:solidFill>
                  <a:srgbClr val="002060"/>
                </a:solidFill>
              </a:rPr>
              <a:t> </a:t>
            </a:r>
            <a:r>
              <a:rPr lang="es-MX" altLang="en-US" sz="1600" b="1" dirty="0" err="1">
                <a:solidFill>
                  <a:srgbClr val="002060"/>
                </a:solidFill>
              </a:rPr>
              <a:t>of</a:t>
            </a:r>
            <a:r>
              <a:rPr lang="es-MX" altLang="en-US" sz="1600" b="1" dirty="0">
                <a:solidFill>
                  <a:srgbClr val="002060"/>
                </a:solidFill>
              </a:rPr>
              <a:t> </a:t>
            </a:r>
            <a:r>
              <a:rPr lang="es-MX" altLang="en-US" sz="1600" b="1" dirty="0" err="1">
                <a:solidFill>
                  <a:srgbClr val="002060"/>
                </a:solidFill>
              </a:rPr>
              <a:t>their</a:t>
            </a:r>
            <a:r>
              <a:rPr lang="es-MX" altLang="en-US" sz="1600" b="1" dirty="0">
                <a:solidFill>
                  <a:srgbClr val="002060"/>
                </a:solidFill>
              </a:rPr>
              <a:t> </a:t>
            </a:r>
            <a:r>
              <a:rPr lang="es-MX" altLang="en-US" sz="1600" b="1" dirty="0" err="1">
                <a:solidFill>
                  <a:srgbClr val="002060"/>
                </a:solidFill>
              </a:rPr>
              <a:t>families</a:t>
            </a:r>
            <a:r>
              <a:rPr lang="es-MX" altLang="en-US" sz="1600" b="1" dirty="0">
                <a:solidFill>
                  <a:srgbClr val="002060"/>
                </a:solidFill>
              </a:rPr>
              <a:t>, </a:t>
            </a:r>
            <a:r>
              <a:rPr lang="es-MX" altLang="en-US" sz="1600" b="1" dirty="0" err="1">
                <a:solidFill>
                  <a:srgbClr val="002060"/>
                </a:solidFill>
              </a:rPr>
              <a:t>communities</a:t>
            </a:r>
            <a:r>
              <a:rPr lang="es-MX" altLang="en-US" sz="1600" b="1" dirty="0">
                <a:solidFill>
                  <a:srgbClr val="002060"/>
                </a:solidFill>
              </a:rPr>
              <a:t> and </a:t>
            </a:r>
            <a:r>
              <a:rPr lang="es-MX" altLang="en-US" sz="1600" b="1" dirty="0" err="1">
                <a:solidFill>
                  <a:srgbClr val="002060"/>
                </a:solidFill>
              </a:rPr>
              <a:t>themselves</a:t>
            </a:r>
            <a:r>
              <a:rPr lang="es-MX" altLang="en-US" sz="1600" b="1" dirty="0">
                <a:solidFill>
                  <a:srgbClr val="002060"/>
                </a:solidFill>
              </a:rPr>
              <a:t>, at </a:t>
            </a:r>
            <a:r>
              <a:rPr lang="es-MX" altLang="en-US" sz="1600" b="1" dirty="0" err="1">
                <a:solidFill>
                  <a:srgbClr val="002060"/>
                </a:solidFill>
              </a:rPr>
              <a:t>all</a:t>
            </a:r>
            <a:r>
              <a:rPr lang="es-MX" altLang="en-US" sz="1600" b="1" dirty="0">
                <a:solidFill>
                  <a:srgbClr val="002060"/>
                </a:solidFill>
              </a:rPr>
              <a:t> times</a:t>
            </a:r>
            <a:endParaRPr lang="en-US" altLang="en-US" sz="1600" b="1" dirty="0">
              <a:solidFill>
                <a:srgbClr val="00206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3F6D668-9EB8-4C7A-B82C-FCCDB45DDB3E}"/>
              </a:ext>
            </a:extLst>
          </p:cNvPr>
          <p:cNvSpPr>
            <a:spLocks noGrp="1" noChangeArrowheads="1"/>
          </p:cNvSpPr>
          <p:nvPr>
            <p:ph type="title"/>
          </p:nvPr>
        </p:nvSpPr>
        <p:spPr>
          <a:xfrm>
            <a:off x="1676400" y="838200"/>
            <a:ext cx="8229600" cy="793750"/>
          </a:xfrm>
        </p:spPr>
        <p:txBody>
          <a:bodyPr/>
          <a:lstStyle/>
          <a:p>
            <a:pPr eaLnBrk="1" fontAlgn="auto" hangingPunct="1">
              <a:spcAft>
                <a:spcPts val="0"/>
              </a:spcAft>
              <a:defRPr/>
            </a:pPr>
            <a:r>
              <a:rPr lang="en-US" b="1" dirty="0">
                <a:solidFill>
                  <a:schemeClr val="bg1"/>
                </a:solidFill>
              </a:rPr>
              <a:t>Student Code of Conduct</a:t>
            </a:r>
          </a:p>
        </p:txBody>
      </p:sp>
      <p:sp>
        <p:nvSpPr>
          <p:cNvPr id="27650" name="Rectangle 4">
            <a:extLst>
              <a:ext uri="{FF2B5EF4-FFF2-40B4-BE49-F238E27FC236}">
                <a16:creationId xmlns:a16="http://schemas.microsoft.com/office/drawing/2014/main" id="{23DF3A2E-815E-41E7-8578-F00F7EA550FD}"/>
              </a:ext>
            </a:extLst>
          </p:cNvPr>
          <p:cNvSpPr>
            <a:spLocks noGrp="1"/>
          </p:cNvSpPr>
          <p:nvPr>
            <p:ph idx="1"/>
          </p:nvPr>
        </p:nvSpPr>
        <p:spPr>
          <a:xfrm>
            <a:off x="533400" y="1828800"/>
            <a:ext cx="8229600" cy="4572000"/>
          </a:xfrm>
        </p:spPr>
        <p:txBody>
          <a:bodyPr>
            <a:normAutofit/>
          </a:bodyPr>
          <a:lstStyle/>
          <a:p>
            <a:pPr indent="-255270" eaLnBrk="1" hangingPunct="1">
              <a:lnSpc>
                <a:spcPct val="90000"/>
              </a:lnSpc>
              <a:buFontTx/>
              <a:buNone/>
            </a:pPr>
            <a:endParaRPr lang="en-US" altLang="en-US" sz="2400" b="1" dirty="0">
              <a:solidFill>
                <a:srgbClr val="011747"/>
              </a:solidFill>
              <a:cs typeface="Lucida Sans Unicode"/>
            </a:endParaRPr>
          </a:p>
          <a:p>
            <a:pPr indent="-255270" eaLnBrk="1" hangingPunct="1">
              <a:lnSpc>
                <a:spcPct val="90000"/>
              </a:lnSpc>
            </a:pPr>
            <a:r>
              <a:rPr lang="en-US" altLang="en-US" sz="2000" b="1" dirty="0">
                <a:solidFill>
                  <a:srgbClr val="002060"/>
                </a:solidFill>
              </a:rPr>
              <a:t>Speaks to the shared responsibility of student’s conduct</a:t>
            </a:r>
            <a:endParaRPr lang="en-US" altLang="en-US" sz="2000" b="1" dirty="0">
              <a:solidFill>
                <a:srgbClr val="002060"/>
              </a:solidFill>
              <a:cs typeface="Lucida Sans Unicode"/>
            </a:endParaRPr>
          </a:p>
          <a:p>
            <a:pPr marL="620395" lvl="1" eaLnBrk="1" hangingPunct="1">
              <a:lnSpc>
                <a:spcPct val="90000"/>
              </a:lnSpc>
            </a:pPr>
            <a:r>
              <a:rPr lang="en-US" altLang="en-US" sz="2000" b="1" dirty="0">
                <a:solidFill>
                  <a:srgbClr val="002060"/>
                </a:solidFill>
              </a:rPr>
              <a:t>District/school</a:t>
            </a:r>
            <a:endParaRPr lang="en-US" altLang="en-US" sz="2000" b="1" dirty="0">
              <a:solidFill>
                <a:srgbClr val="002060"/>
              </a:solidFill>
              <a:cs typeface="Lucida Sans Unicode"/>
            </a:endParaRPr>
          </a:p>
          <a:p>
            <a:pPr marL="620395" lvl="1" eaLnBrk="1" hangingPunct="1">
              <a:lnSpc>
                <a:spcPct val="90000"/>
              </a:lnSpc>
            </a:pPr>
            <a:r>
              <a:rPr lang="en-US" altLang="en-US" sz="2000" b="1" dirty="0">
                <a:solidFill>
                  <a:srgbClr val="002060"/>
                </a:solidFill>
              </a:rPr>
              <a:t>Parent</a:t>
            </a:r>
            <a:endParaRPr lang="en-US" altLang="en-US" sz="2000" b="1" dirty="0">
              <a:solidFill>
                <a:srgbClr val="002060"/>
              </a:solidFill>
              <a:cs typeface="Lucida Sans Unicode"/>
            </a:endParaRPr>
          </a:p>
          <a:p>
            <a:pPr marL="620395" lvl="1" eaLnBrk="1" hangingPunct="1">
              <a:lnSpc>
                <a:spcPct val="90000"/>
              </a:lnSpc>
            </a:pPr>
            <a:r>
              <a:rPr lang="en-US" altLang="en-US" sz="2000" b="1" dirty="0">
                <a:solidFill>
                  <a:srgbClr val="002060"/>
                </a:solidFill>
              </a:rPr>
              <a:t>Student</a:t>
            </a:r>
            <a:endParaRPr lang="en-US" altLang="en-US" sz="2000" b="1" dirty="0">
              <a:solidFill>
                <a:srgbClr val="002060"/>
              </a:solidFill>
              <a:cs typeface="Lucida Sans Unicode"/>
            </a:endParaRPr>
          </a:p>
          <a:p>
            <a:pPr marL="391795" lvl="1" indent="0" eaLnBrk="1" hangingPunct="1">
              <a:lnSpc>
                <a:spcPct val="90000"/>
              </a:lnSpc>
              <a:buNone/>
            </a:pPr>
            <a:endParaRPr lang="en-US" altLang="en-US" sz="2000" b="1" dirty="0">
              <a:solidFill>
                <a:srgbClr val="002060"/>
              </a:solidFill>
              <a:cs typeface="Lucida Sans Unicode"/>
            </a:endParaRPr>
          </a:p>
          <a:p>
            <a:pPr indent="-255270" eaLnBrk="1" hangingPunct="1">
              <a:lnSpc>
                <a:spcPct val="90000"/>
              </a:lnSpc>
            </a:pPr>
            <a:r>
              <a:rPr lang="en-US" altLang="en-US" sz="2000" b="1" dirty="0">
                <a:solidFill>
                  <a:srgbClr val="002060"/>
                </a:solidFill>
              </a:rPr>
              <a:t>Speaks to self-discipline being the long-term goal for all students </a:t>
            </a:r>
            <a:endParaRPr lang="en-US" altLang="en-US" sz="2000" b="1" dirty="0">
              <a:solidFill>
                <a:srgbClr val="002060"/>
              </a:solidFill>
              <a:cs typeface="Lucida Sans Unicode"/>
            </a:endParaRPr>
          </a:p>
          <a:p>
            <a:pPr indent="-255270" eaLnBrk="1" hangingPunct="1">
              <a:lnSpc>
                <a:spcPct val="90000"/>
              </a:lnSpc>
              <a:buFontTx/>
              <a:buNone/>
            </a:pPr>
            <a:endParaRPr lang="en-US" altLang="en-US" sz="2000" b="1" dirty="0">
              <a:solidFill>
                <a:srgbClr val="002060"/>
              </a:solidFill>
              <a:cs typeface="Lucida Sans Unicode"/>
            </a:endParaRPr>
          </a:p>
          <a:p>
            <a:pPr indent="-255270" eaLnBrk="1" hangingPunct="1">
              <a:lnSpc>
                <a:spcPct val="90000"/>
              </a:lnSpc>
            </a:pPr>
            <a:r>
              <a:rPr lang="en-US" altLang="en-US" sz="2000" b="1" dirty="0">
                <a:solidFill>
                  <a:srgbClr val="002060"/>
                </a:solidFill>
              </a:rPr>
              <a:t>Gives notice of infractions as well as strategies and/or disciplinary measures for levels of offenses</a:t>
            </a:r>
            <a:endParaRPr lang="en-US" altLang="en-US" sz="2000" b="1" dirty="0">
              <a:solidFill>
                <a:srgbClr val="002060"/>
              </a:solidFill>
              <a:cs typeface="Lucida Sans Unicode"/>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46A776-21CC-449F-9E02-74E585EAB254}"/>
              </a:ext>
            </a:extLst>
          </p:cNvPr>
          <p:cNvSpPr>
            <a:spLocks noGrp="1"/>
          </p:cNvSpPr>
          <p:nvPr>
            <p:ph type="title"/>
          </p:nvPr>
        </p:nvSpPr>
        <p:spPr>
          <a:xfrm>
            <a:off x="2590800" y="914400"/>
            <a:ext cx="6346078" cy="711359"/>
          </a:xfrm>
        </p:spPr>
        <p:txBody>
          <a:bodyPr vert="horz" lIns="91440" tIns="45720" rIns="91440" bIns="45720" rtlCol="0" anchor="ctr">
            <a:normAutofit/>
            <a:scene3d>
              <a:camera prst="orthographicFront"/>
              <a:lightRig rig="soft" dir="t"/>
            </a:scene3d>
            <a:sp3d prstMaterial="softEdge">
              <a:bevelT w="25400" h="25400"/>
            </a:sp3d>
          </a:bodyPr>
          <a:lstStyle/>
          <a:p>
            <a:r>
              <a:rPr lang="en-US" b="1" dirty="0">
                <a:solidFill>
                  <a:schemeClr val="bg1"/>
                </a:solidFill>
                <a:cs typeface="Lucida Sans Unicode"/>
              </a:rPr>
              <a:t>Tutoring Program</a:t>
            </a:r>
            <a:endParaRPr lang="en-US" b="1" dirty="0">
              <a:solidFill>
                <a:schemeClr val="bg1"/>
              </a:solidFill>
            </a:endParaRPr>
          </a:p>
        </p:txBody>
      </p:sp>
      <p:sp>
        <p:nvSpPr>
          <p:cNvPr id="2" name="Content Placeholder 1">
            <a:extLst>
              <a:ext uri="{FF2B5EF4-FFF2-40B4-BE49-F238E27FC236}">
                <a16:creationId xmlns:a16="http://schemas.microsoft.com/office/drawing/2014/main" id="{8367D00F-62EF-DA9E-9D34-F71E14B65166}"/>
              </a:ext>
            </a:extLst>
          </p:cNvPr>
          <p:cNvSpPr>
            <a:spLocks noGrp="1"/>
          </p:cNvSpPr>
          <p:nvPr>
            <p:ph idx="1"/>
          </p:nvPr>
        </p:nvSpPr>
        <p:spPr>
          <a:xfrm>
            <a:off x="533400" y="2286000"/>
            <a:ext cx="8229600" cy="4421099"/>
          </a:xfrm>
        </p:spPr>
        <p:txBody>
          <a:bodyPr>
            <a:noAutofit/>
          </a:bodyPr>
          <a:lstStyle/>
          <a:p>
            <a:pPr marL="109855" indent="0">
              <a:buNone/>
            </a:pPr>
            <a:endParaRPr lang="en-US" sz="2000" b="1" dirty="0">
              <a:cs typeface="Lucida Sans Unicode"/>
            </a:endParaRPr>
          </a:p>
          <a:p>
            <a:pPr indent="-255270"/>
            <a:r>
              <a:rPr lang="en-US" sz="2000" b="1" dirty="0">
                <a:solidFill>
                  <a:srgbClr val="002060"/>
                </a:solidFill>
                <a:cs typeface="Lucida Sans Unicode"/>
              </a:rPr>
              <a:t>Tutoring dates are TBD from 3:30-5:00</a:t>
            </a:r>
          </a:p>
          <a:p>
            <a:pPr indent="-255270"/>
            <a:r>
              <a:rPr lang="en-US" sz="2000" b="1" dirty="0">
                <a:solidFill>
                  <a:srgbClr val="002060"/>
                </a:solidFill>
                <a:cs typeface="Lucida Sans Unicode"/>
              </a:rPr>
              <a:t>Parents will be notified if your child has been selected for the program</a:t>
            </a:r>
          </a:p>
          <a:p>
            <a:pPr indent="-255270"/>
            <a:r>
              <a:rPr lang="en-US" sz="2000" b="1" dirty="0">
                <a:solidFill>
                  <a:srgbClr val="002060"/>
                </a:solidFill>
                <a:cs typeface="Lucida Sans Unicode"/>
              </a:rPr>
              <a:t>Spaces are on a first come, first serve basis</a:t>
            </a:r>
          </a:p>
          <a:p>
            <a:pPr indent="-255270"/>
            <a:r>
              <a:rPr lang="en-US" sz="2000" b="1" dirty="0">
                <a:solidFill>
                  <a:srgbClr val="002060"/>
                </a:solidFill>
                <a:cs typeface="Lucida Sans Unicode"/>
              </a:rPr>
              <a:t>ALL Westside Middle School students will receive additional instruction in ELA/Math (Reading Intervention/Math Lab during the school day)</a:t>
            </a:r>
          </a:p>
          <a:p>
            <a:pPr indent="-255270"/>
            <a:r>
              <a:rPr lang="en-US" sz="2000" b="1" dirty="0">
                <a:solidFill>
                  <a:srgbClr val="002060"/>
                </a:solidFill>
                <a:cs typeface="Lucida Sans Unicode"/>
              </a:rPr>
              <a:t>Snacks will be provided for all tutoring students</a:t>
            </a:r>
          </a:p>
        </p:txBody>
      </p:sp>
    </p:spTree>
    <p:extLst>
      <p:ext uri="{BB962C8B-B14F-4D97-AF65-F5344CB8AC3E}">
        <p14:creationId xmlns:p14="http://schemas.microsoft.com/office/powerpoint/2010/main" val="5534827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46A776-21CC-449F-9E02-74E585EAB254}"/>
              </a:ext>
            </a:extLst>
          </p:cNvPr>
          <p:cNvSpPr>
            <a:spLocks noGrp="1"/>
          </p:cNvSpPr>
          <p:nvPr>
            <p:ph type="title"/>
          </p:nvPr>
        </p:nvSpPr>
        <p:spPr>
          <a:xfrm>
            <a:off x="2667000" y="914400"/>
            <a:ext cx="6346078" cy="711359"/>
          </a:xfrm>
        </p:spPr>
        <p:txBody>
          <a:bodyPr vert="horz" lIns="91440" tIns="45720" rIns="91440" bIns="45720" rtlCol="0" anchor="ctr">
            <a:normAutofit/>
            <a:scene3d>
              <a:camera prst="orthographicFront"/>
              <a:lightRig rig="soft" dir="t"/>
            </a:scene3d>
            <a:sp3d prstMaterial="softEdge">
              <a:bevelT w="25400" h="25400"/>
            </a:sp3d>
          </a:bodyPr>
          <a:lstStyle/>
          <a:p>
            <a:r>
              <a:rPr lang="en-US" b="1" dirty="0">
                <a:solidFill>
                  <a:schemeClr val="bg1"/>
                </a:solidFill>
              </a:rPr>
              <a:t>Curriculum</a:t>
            </a:r>
          </a:p>
        </p:txBody>
      </p:sp>
      <p:sp>
        <p:nvSpPr>
          <p:cNvPr id="2" name="Content Placeholder 1">
            <a:extLst>
              <a:ext uri="{FF2B5EF4-FFF2-40B4-BE49-F238E27FC236}">
                <a16:creationId xmlns:a16="http://schemas.microsoft.com/office/drawing/2014/main" id="{8367D00F-62EF-DA9E-9D34-F71E14B65166}"/>
              </a:ext>
            </a:extLst>
          </p:cNvPr>
          <p:cNvSpPr>
            <a:spLocks noGrp="1"/>
          </p:cNvSpPr>
          <p:nvPr>
            <p:ph idx="1"/>
          </p:nvPr>
        </p:nvSpPr>
        <p:spPr>
          <a:xfrm>
            <a:off x="478678" y="2209800"/>
            <a:ext cx="8534400" cy="4421099"/>
          </a:xfrm>
        </p:spPr>
        <p:txBody>
          <a:bodyPr>
            <a:noAutofit/>
          </a:bodyPr>
          <a:lstStyle/>
          <a:p>
            <a:pPr>
              <a:buClrTx/>
              <a:buFont typeface="Wingdings" panose="05000000000000000000" pitchFamily="2" charset="2"/>
              <a:buChar char="§"/>
            </a:pPr>
            <a:r>
              <a:rPr lang="en-US" b="1" dirty="0">
                <a:solidFill>
                  <a:srgbClr val="002060"/>
                </a:solidFill>
                <a:latin typeface="Arial" panose="020B0604020202020204" pitchFamily="34" charset="0"/>
                <a:cs typeface="Arial" panose="020B0604020202020204" pitchFamily="34" charset="0"/>
              </a:rPr>
              <a:t>The Tennessee Academic Standards provide a common set of expectations for what students will know and be able to do at the end of a grade for each subject area. </a:t>
            </a:r>
          </a:p>
          <a:p>
            <a:pPr>
              <a:buClrTx/>
              <a:buFont typeface="Wingdings" panose="05000000000000000000" pitchFamily="2" charset="2"/>
              <a:buChar char="§"/>
            </a:pPr>
            <a:r>
              <a:rPr lang="en-US" b="1" dirty="0">
                <a:solidFill>
                  <a:srgbClr val="002060"/>
                </a:solidFill>
                <a:latin typeface="Arial" panose="020B0604020202020204" pitchFamily="34" charset="0"/>
                <a:cs typeface="Arial" panose="020B0604020202020204" pitchFamily="34" charset="0"/>
              </a:rPr>
              <a:t>Tennessee's academic standards form the framework for everything taught at Westside Middle School </a:t>
            </a:r>
          </a:p>
          <a:p>
            <a:pPr>
              <a:buClrTx/>
              <a:buFont typeface="Wingdings" panose="05000000000000000000" pitchFamily="2" charset="2"/>
              <a:buChar char="§"/>
            </a:pPr>
            <a:r>
              <a:rPr lang="en-US" b="1" dirty="0">
                <a:solidFill>
                  <a:srgbClr val="002060"/>
                </a:solidFill>
                <a:latin typeface="Arial" panose="020B0604020202020204" pitchFamily="34" charset="0"/>
                <a:cs typeface="Arial" panose="020B0604020202020204" pitchFamily="34" charset="0"/>
              </a:rPr>
              <a:t>For more information about Tennessee’s academic standards, see:</a:t>
            </a:r>
          </a:p>
          <a:p>
            <a:pPr marL="598043" lvl="3" indent="0">
              <a:buNone/>
            </a:pPr>
            <a:r>
              <a:rPr lang="en-US" b="1" dirty="0">
                <a:solidFill>
                  <a:srgbClr val="00206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https://www.tn.gov/content/tn/education/instruction/academic-standards.html</a:t>
            </a:r>
            <a:r>
              <a:rPr lang="en-US" b="1" dirty="0">
                <a:solidFill>
                  <a:srgbClr val="002060"/>
                </a:solidFill>
                <a:latin typeface="Arial" panose="020B0604020202020204" pitchFamily="34" charset="0"/>
                <a:cs typeface="Arial" panose="020B0604020202020204" pitchFamily="34" charset="0"/>
              </a:rPr>
              <a:t> </a:t>
            </a:r>
          </a:p>
          <a:p>
            <a:pPr marL="109855" indent="0">
              <a:buNone/>
            </a:pPr>
            <a:r>
              <a:rPr lang="en-US" sz="2000" b="1" dirty="0">
                <a:solidFill>
                  <a:srgbClr val="002060"/>
                </a:solidFill>
                <a:cs typeface="Lucida Sans Unicode"/>
              </a:rPr>
              <a:t>ELA:  </a:t>
            </a:r>
            <a:r>
              <a:rPr lang="en-US" sz="2000" b="1" dirty="0" err="1">
                <a:solidFill>
                  <a:srgbClr val="002060"/>
                </a:solidFill>
                <a:cs typeface="Lucida Sans Unicode"/>
              </a:rPr>
              <a:t>MyPerspective</a:t>
            </a:r>
            <a:endParaRPr lang="en-US" sz="2000" b="1" dirty="0">
              <a:solidFill>
                <a:srgbClr val="002060"/>
              </a:solidFill>
              <a:cs typeface="Lucida Sans Unicode"/>
            </a:endParaRPr>
          </a:p>
          <a:p>
            <a:pPr marL="109855" indent="0">
              <a:buNone/>
            </a:pPr>
            <a:r>
              <a:rPr lang="en-US" sz="2000" b="1" dirty="0">
                <a:solidFill>
                  <a:srgbClr val="002060"/>
                </a:solidFill>
                <a:cs typeface="Lucida Sans Unicode"/>
              </a:rPr>
              <a:t>Math:  Ready Math</a:t>
            </a:r>
          </a:p>
          <a:p>
            <a:pPr marL="109855" indent="0">
              <a:buNone/>
            </a:pPr>
            <a:r>
              <a:rPr lang="en-US" sz="2000" b="1" dirty="0">
                <a:solidFill>
                  <a:srgbClr val="002060"/>
                </a:solidFill>
                <a:cs typeface="Lucida Sans Unicode"/>
              </a:rPr>
              <a:t>Science:  McGraw Hill </a:t>
            </a:r>
            <a:r>
              <a:rPr lang="en-US" sz="2000" b="1" dirty="0" err="1">
                <a:solidFill>
                  <a:srgbClr val="002060"/>
                </a:solidFill>
                <a:cs typeface="Lucida Sans Unicode"/>
              </a:rPr>
              <a:t>iScience</a:t>
            </a:r>
            <a:endParaRPr lang="en-US" sz="2000" b="1" dirty="0">
              <a:solidFill>
                <a:srgbClr val="002060"/>
              </a:solidFill>
              <a:cs typeface="Lucida Sans Unicode"/>
            </a:endParaRPr>
          </a:p>
          <a:p>
            <a:pPr marL="109855" indent="0">
              <a:buNone/>
            </a:pPr>
            <a:r>
              <a:rPr lang="en-US" sz="2000" b="1" dirty="0">
                <a:solidFill>
                  <a:srgbClr val="002060"/>
                </a:solidFill>
                <a:cs typeface="Lucida Sans Unicode"/>
              </a:rPr>
              <a:t>Social Studies:  Gallopade</a:t>
            </a:r>
          </a:p>
          <a:p>
            <a:pPr marL="109855" indent="0">
              <a:buNone/>
            </a:pPr>
            <a:r>
              <a:rPr lang="en-US" sz="2000" b="1" dirty="0">
                <a:solidFill>
                  <a:srgbClr val="002060"/>
                </a:solidFill>
                <a:cs typeface="Lucida Sans Unicode"/>
              </a:rPr>
              <a:t>Intervention:  </a:t>
            </a:r>
            <a:r>
              <a:rPr lang="en-US" sz="2000" b="1" dirty="0" err="1">
                <a:solidFill>
                  <a:srgbClr val="002060"/>
                </a:solidFill>
                <a:cs typeface="Lucida Sans Unicode"/>
              </a:rPr>
              <a:t>iReady</a:t>
            </a:r>
            <a:endParaRPr lang="en-US" sz="2000" b="1" dirty="0">
              <a:solidFill>
                <a:srgbClr val="002060"/>
              </a:solidFill>
              <a:cs typeface="Lucida Sans Unicode"/>
            </a:endParaRPr>
          </a:p>
        </p:txBody>
      </p:sp>
    </p:spTree>
    <p:extLst>
      <p:ext uri="{BB962C8B-B14F-4D97-AF65-F5344CB8AC3E}">
        <p14:creationId xmlns:p14="http://schemas.microsoft.com/office/powerpoint/2010/main" val="20170624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46A776-21CC-449F-9E02-74E585EAB254}"/>
              </a:ext>
            </a:extLst>
          </p:cNvPr>
          <p:cNvSpPr>
            <a:spLocks noGrp="1"/>
          </p:cNvSpPr>
          <p:nvPr>
            <p:ph type="title"/>
          </p:nvPr>
        </p:nvSpPr>
        <p:spPr>
          <a:xfrm>
            <a:off x="1905000" y="914400"/>
            <a:ext cx="6346078" cy="711359"/>
          </a:xfrm>
        </p:spPr>
        <p:txBody>
          <a:bodyPr vert="horz" lIns="91440" tIns="45720" rIns="91440" bIns="45720" rtlCol="0" anchor="ctr">
            <a:normAutofit/>
            <a:scene3d>
              <a:camera prst="orthographicFront"/>
              <a:lightRig rig="soft" dir="t"/>
            </a:scene3d>
            <a:sp3d prstMaterial="softEdge">
              <a:bevelT w="25400" h="25400"/>
            </a:sp3d>
          </a:bodyPr>
          <a:lstStyle/>
          <a:p>
            <a:r>
              <a:rPr lang="en-US" b="1" dirty="0">
                <a:solidFill>
                  <a:schemeClr val="bg1"/>
                </a:solidFill>
              </a:rPr>
              <a:t>Academic Assessments</a:t>
            </a:r>
          </a:p>
        </p:txBody>
      </p:sp>
      <p:sp>
        <p:nvSpPr>
          <p:cNvPr id="2" name="Content Placeholder 1">
            <a:extLst>
              <a:ext uri="{FF2B5EF4-FFF2-40B4-BE49-F238E27FC236}">
                <a16:creationId xmlns:a16="http://schemas.microsoft.com/office/drawing/2014/main" id="{8367D00F-62EF-DA9E-9D34-F71E14B65166}"/>
              </a:ext>
            </a:extLst>
          </p:cNvPr>
          <p:cNvSpPr>
            <a:spLocks noGrp="1"/>
          </p:cNvSpPr>
          <p:nvPr>
            <p:ph idx="1"/>
          </p:nvPr>
        </p:nvSpPr>
        <p:spPr>
          <a:xfrm>
            <a:off x="478678" y="2422116"/>
            <a:ext cx="8534400" cy="4421099"/>
          </a:xfrm>
        </p:spPr>
        <p:txBody>
          <a:bodyPr>
            <a:noAutofit/>
          </a:bodyPr>
          <a:lstStyle/>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Academic assessment used to measure student progress</a:t>
            </a:r>
          </a:p>
          <a:p>
            <a:pPr lvl="1">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Universal Screener (</a:t>
            </a:r>
            <a:r>
              <a:rPr lang="en-US" sz="2000" b="1" dirty="0" err="1">
                <a:solidFill>
                  <a:srgbClr val="002060"/>
                </a:solidFill>
                <a:latin typeface="Arial" panose="020B0604020202020204" pitchFamily="34" charset="0"/>
                <a:cs typeface="Arial" panose="020B0604020202020204" pitchFamily="34" charset="0"/>
              </a:rPr>
              <a:t>iReady</a:t>
            </a:r>
            <a:r>
              <a:rPr lang="en-US" sz="2000" b="1" dirty="0">
                <a:solidFill>
                  <a:srgbClr val="002060"/>
                </a:solidFill>
                <a:latin typeface="Arial" panose="020B0604020202020204" pitchFamily="34" charset="0"/>
                <a:cs typeface="Arial" panose="020B0604020202020204" pitchFamily="34" charset="0"/>
              </a:rPr>
              <a:t>)</a:t>
            </a:r>
          </a:p>
          <a:p>
            <a:pPr lvl="1">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MVPS (Mastery View Predictive Assessment)</a:t>
            </a:r>
          </a:p>
          <a:p>
            <a:pPr lvl="1">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Curriculum Assessments</a:t>
            </a:r>
          </a:p>
          <a:p>
            <a:pPr lvl="1">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TCAP</a:t>
            </a:r>
          </a:p>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Proficiency levels students are expected to meet</a:t>
            </a:r>
          </a:p>
          <a:p>
            <a:pPr marL="0" indent="0">
              <a:buClrTx/>
              <a:buNone/>
            </a:pPr>
            <a:r>
              <a:rPr lang="en-US" sz="2000" b="1" dirty="0">
                <a:solidFill>
                  <a:srgbClr val="002060"/>
                </a:solidFill>
                <a:latin typeface="Arial" panose="020B0604020202020204" pitchFamily="34" charset="0"/>
                <a:cs typeface="Arial" panose="020B0604020202020204" pitchFamily="34" charset="0"/>
              </a:rPr>
              <a:t>                    On Grade Level or Above</a:t>
            </a:r>
            <a:endParaRPr lang="en-US" sz="2000" b="1" dirty="0">
              <a:solidFill>
                <a:srgbClr val="002060"/>
              </a:solidFill>
              <a:cs typeface="Lucida Sans Unicode"/>
            </a:endParaRPr>
          </a:p>
        </p:txBody>
      </p:sp>
    </p:spTree>
    <p:extLst>
      <p:ext uri="{BB962C8B-B14F-4D97-AF65-F5344CB8AC3E}">
        <p14:creationId xmlns:p14="http://schemas.microsoft.com/office/powerpoint/2010/main" val="1644836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46A776-21CC-449F-9E02-74E585EAB254}"/>
              </a:ext>
            </a:extLst>
          </p:cNvPr>
          <p:cNvSpPr>
            <a:spLocks noGrp="1"/>
          </p:cNvSpPr>
          <p:nvPr>
            <p:ph type="title"/>
          </p:nvPr>
        </p:nvSpPr>
        <p:spPr>
          <a:xfrm>
            <a:off x="1143000" y="914400"/>
            <a:ext cx="6346078" cy="711359"/>
          </a:xfrm>
        </p:spPr>
        <p:txBody>
          <a:bodyPr vert="horz" lIns="91440" tIns="45720" rIns="91440" bIns="45720" rtlCol="0" anchor="ctr">
            <a:normAutofit/>
            <a:scene3d>
              <a:camera prst="orthographicFront"/>
              <a:lightRig rig="soft" dir="t"/>
            </a:scene3d>
            <a:sp3d prstMaterial="softEdge">
              <a:bevelT w="25400" h="25400"/>
            </a:sp3d>
          </a:bodyPr>
          <a:lstStyle/>
          <a:p>
            <a:r>
              <a:rPr lang="en-US" b="1" dirty="0">
                <a:solidFill>
                  <a:schemeClr val="bg1"/>
                </a:solidFill>
              </a:rPr>
              <a:t>How Can You Get Involved?</a:t>
            </a:r>
          </a:p>
        </p:txBody>
      </p:sp>
      <p:sp>
        <p:nvSpPr>
          <p:cNvPr id="2" name="Content Placeholder 1">
            <a:extLst>
              <a:ext uri="{FF2B5EF4-FFF2-40B4-BE49-F238E27FC236}">
                <a16:creationId xmlns:a16="http://schemas.microsoft.com/office/drawing/2014/main" id="{8367D00F-62EF-DA9E-9D34-F71E14B65166}"/>
              </a:ext>
            </a:extLst>
          </p:cNvPr>
          <p:cNvSpPr>
            <a:spLocks noGrp="1"/>
          </p:cNvSpPr>
          <p:nvPr>
            <p:ph idx="1"/>
          </p:nvPr>
        </p:nvSpPr>
        <p:spPr>
          <a:xfrm>
            <a:off x="478678" y="2422116"/>
            <a:ext cx="8534400" cy="4421099"/>
          </a:xfrm>
        </p:spPr>
        <p:txBody>
          <a:bodyPr>
            <a:noAutofit/>
          </a:bodyPr>
          <a:lstStyle/>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To get involved with the SIP:  Dr. Clark at </a:t>
            </a:r>
            <a:r>
              <a:rPr lang="en-US" sz="2000" b="1" dirty="0">
                <a:solidFill>
                  <a:srgbClr val="002060"/>
                </a:solidFill>
                <a:latin typeface="Arial" panose="020B0604020202020204" pitchFamily="34" charset="0"/>
                <a:cs typeface="Arial" panose="020B0604020202020204" pitchFamily="34" charset="0"/>
                <a:hlinkClick r:id="rId2"/>
              </a:rPr>
              <a:t>lawanda.clark@fraysercs.org</a:t>
            </a:r>
            <a:r>
              <a:rPr lang="en-US" sz="2000" b="1" dirty="0">
                <a:solidFill>
                  <a:srgbClr val="002060"/>
                </a:solidFill>
                <a:latin typeface="Arial" panose="020B0604020202020204" pitchFamily="34" charset="0"/>
                <a:cs typeface="Arial" panose="020B0604020202020204" pitchFamily="34" charset="0"/>
              </a:rPr>
              <a:t> </a:t>
            </a:r>
          </a:p>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To get involved with the Parent and Family Engagement Policy: Mr. </a:t>
            </a:r>
            <a:r>
              <a:rPr lang="en-US" sz="2000" b="1" dirty="0" err="1">
                <a:solidFill>
                  <a:srgbClr val="002060"/>
                </a:solidFill>
                <a:latin typeface="Arial" panose="020B0604020202020204" pitchFamily="34" charset="0"/>
                <a:cs typeface="Arial" panose="020B0604020202020204" pitchFamily="34" charset="0"/>
              </a:rPr>
              <a:t>Shead</a:t>
            </a:r>
            <a:r>
              <a:rPr lang="en-US" sz="2000" b="1" dirty="0">
                <a:solidFill>
                  <a:srgbClr val="002060"/>
                </a:solidFill>
                <a:latin typeface="Arial" panose="020B0604020202020204" pitchFamily="34" charset="0"/>
                <a:cs typeface="Arial" panose="020B0604020202020204" pitchFamily="34" charset="0"/>
              </a:rPr>
              <a:t> @ mshead@fraysercs.org</a:t>
            </a:r>
          </a:p>
          <a:p>
            <a:pPr>
              <a:buClrTx/>
              <a:buFont typeface="Wingdings" panose="05000000000000000000" pitchFamily="2" charset="2"/>
              <a:buChar char="§"/>
            </a:pPr>
            <a:r>
              <a:rPr lang="en-US" sz="2000" b="1" dirty="0">
                <a:solidFill>
                  <a:srgbClr val="002060"/>
                </a:solidFill>
                <a:latin typeface="Arial" panose="020B0604020202020204" pitchFamily="34" charset="0"/>
                <a:cs typeface="Arial" panose="020B0604020202020204" pitchFamily="34" charset="0"/>
              </a:rPr>
              <a:t>To get involved with the School Parent Compact, [insert information on how families can be involved:  Mr. </a:t>
            </a:r>
            <a:r>
              <a:rPr lang="en-US" sz="2000" b="1" dirty="0" err="1">
                <a:solidFill>
                  <a:srgbClr val="002060"/>
                </a:solidFill>
                <a:latin typeface="Arial" panose="020B0604020202020204" pitchFamily="34" charset="0"/>
                <a:cs typeface="Arial" panose="020B0604020202020204" pitchFamily="34" charset="0"/>
              </a:rPr>
              <a:t>Shead</a:t>
            </a:r>
            <a:r>
              <a:rPr lang="en-US" sz="2000" b="1" dirty="0">
                <a:solidFill>
                  <a:srgbClr val="002060"/>
                </a:solidFill>
                <a:latin typeface="Arial" panose="020B0604020202020204" pitchFamily="34" charset="0"/>
                <a:cs typeface="Arial" panose="020B0604020202020204" pitchFamily="34" charset="0"/>
              </a:rPr>
              <a:t> mshead@fraysercs.org</a:t>
            </a:r>
            <a:endParaRPr lang="en-US" sz="2000" b="1" dirty="0">
              <a:solidFill>
                <a:srgbClr val="002060"/>
              </a:solidFill>
              <a:cs typeface="Lucida Sans Unicode"/>
            </a:endParaRPr>
          </a:p>
        </p:txBody>
      </p:sp>
    </p:spTree>
    <p:extLst>
      <p:ext uri="{BB962C8B-B14F-4D97-AF65-F5344CB8AC3E}">
        <p14:creationId xmlns:p14="http://schemas.microsoft.com/office/powerpoint/2010/main" val="12913572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a:extLst>
              <a:ext uri="{FF2B5EF4-FFF2-40B4-BE49-F238E27FC236}">
                <a16:creationId xmlns:a16="http://schemas.microsoft.com/office/drawing/2014/main" id="{6B403F07-D613-408A-9D9C-0D9129A52533}"/>
              </a:ext>
            </a:extLst>
          </p:cNvPr>
          <p:cNvSpPr>
            <a:spLocks noGrp="1" noChangeArrowheads="1"/>
          </p:cNvSpPr>
          <p:nvPr>
            <p:ph type="title"/>
          </p:nvPr>
        </p:nvSpPr>
        <p:spPr>
          <a:xfrm>
            <a:off x="304800" y="685800"/>
            <a:ext cx="8458200" cy="1066800"/>
          </a:xfrm>
        </p:spPr>
        <p:txBody>
          <a:bodyPr>
            <a:noAutofit/>
          </a:bodyPr>
          <a:lstStyle/>
          <a:p>
            <a:pPr algn="ctr" eaLnBrk="1" fontAlgn="auto" hangingPunct="1">
              <a:spcAft>
                <a:spcPts val="0"/>
              </a:spcAft>
              <a:defRPr/>
            </a:pPr>
            <a:r>
              <a:rPr lang="en-US" sz="3600" b="1" dirty="0">
                <a:solidFill>
                  <a:schemeClr val="bg1"/>
                </a:solidFill>
              </a:rPr>
              <a:t>Questions &amp; Comments</a:t>
            </a:r>
          </a:p>
        </p:txBody>
      </p:sp>
      <p:sp>
        <p:nvSpPr>
          <p:cNvPr id="21507" name="Rectangle 5">
            <a:extLst>
              <a:ext uri="{FF2B5EF4-FFF2-40B4-BE49-F238E27FC236}">
                <a16:creationId xmlns:a16="http://schemas.microsoft.com/office/drawing/2014/main" id="{74CAECE5-D04C-412D-B929-ADE1313861CF}"/>
              </a:ext>
            </a:extLst>
          </p:cNvPr>
          <p:cNvSpPr>
            <a:spLocks noGrp="1" noChangeArrowheads="1"/>
          </p:cNvSpPr>
          <p:nvPr>
            <p:ph type="body" sz="half" idx="1"/>
          </p:nvPr>
        </p:nvSpPr>
        <p:spPr>
          <a:xfrm>
            <a:off x="533400" y="2514600"/>
            <a:ext cx="6918960" cy="3810000"/>
          </a:xfrm>
        </p:spPr>
        <p:txBody>
          <a:bodyPr>
            <a:normAutofit/>
          </a:bodyPr>
          <a:lstStyle/>
          <a:p>
            <a:pPr marL="365760" indent="-255905" eaLnBrk="1" fontAlgn="auto" hangingPunct="1">
              <a:spcAft>
                <a:spcPts val="0"/>
              </a:spcAft>
              <a:buFontTx/>
              <a:buNone/>
              <a:defRPr/>
            </a:pPr>
            <a:r>
              <a:rPr lang="en-US" sz="1600" b="1" dirty="0">
                <a:solidFill>
                  <a:srgbClr val="002060"/>
                </a:solidFill>
              </a:rPr>
              <a:t>If you have any questions or comments please reach out for </a:t>
            </a:r>
          </a:p>
          <a:p>
            <a:pPr marL="365760" indent="-255905" eaLnBrk="1" fontAlgn="auto" hangingPunct="1">
              <a:spcAft>
                <a:spcPts val="0"/>
              </a:spcAft>
              <a:buFontTx/>
              <a:buNone/>
              <a:defRPr/>
            </a:pPr>
            <a:r>
              <a:rPr lang="en-US" sz="1600" b="1" dirty="0">
                <a:solidFill>
                  <a:srgbClr val="002060"/>
                </a:solidFill>
              </a:rPr>
              <a:t>support.</a:t>
            </a:r>
          </a:p>
          <a:p>
            <a:pPr marL="365760" indent="-255905" eaLnBrk="1" fontAlgn="auto" hangingPunct="1">
              <a:spcAft>
                <a:spcPts val="0"/>
              </a:spcAft>
              <a:buFontTx/>
              <a:buNone/>
              <a:defRPr/>
            </a:pPr>
            <a:r>
              <a:rPr lang="en-US" sz="1600" b="1" dirty="0">
                <a:solidFill>
                  <a:srgbClr val="002060"/>
                </a:solidFill>
              </a:rPr>
              <a:t>Student and Family Support</a:t>
            </a:r>
          </a:p>
          <a:p>
            <a:pPr marL="365760" indent="-255905" eaLnBrk="1" fontAlgn="auto" hangingPunct="1">
              <a:spcAft>
                <a:spcPts val="0"/>
              </a:spcAft>
              <a:buFontTx/>
              <a:buNone/>
              <a:defRPr/>
            </a:pPr>
            <a:r>
              <a:rPr lang="en-US" sz="1600" b="1" dirty="0">
                <a:solidFill>
                  <a:srgbClr val="002060"/>
                </a:solidFill>
              </a:rPr>
              <a:t>				Mrs. </a:t>
            </a:r>
            <a:r>
              <a:rPr lang="en-US" sz="1600" b="1" dirty="0" err="1">
                <a:solidFill>
                  <a:srgbClr val="002060"/>
                </a:solidFill>
              </a:rPr>
              <a:t>Shevonne</a:t>
            </a:r>
            <a:r>
              <a:rPr lang="en-US" sz="1600" b="1" dirty="0">
                <a:solidFill>
                  <a:srgbClr val="002060"/>
                </a:solidFill>
              </a:rPr>
              <a:t> Harrell,</a:t>
            </a:r>
          </a:p>
          <a:p>
            <a:pPr marL="365760" indent="-255905" eaLnBrk="1" fontAlgn="auto" hangingPunct="1">
              <a:spcAft>
                <a:spcPts val="0"/>
              </a:spcAft>
              <a:buFontTx/>
              <a:buNone/>
              <a:defRPr/>
            </a:pPr>
            <a:r>
              <a:rPr lang="en-US" sz="1600" b="1" dirty="0">
                <a:solidFill>
                  <a:srgbClr val="002060"/>
                </a:solidFill>
              </a:rPr>
              <a:t>				Professional School Counselor				    </a:t>
            </a:r>
          </a:p>
          <a:p>
            <a:pPr marL="365760" indent="-255905" eaLnBrk="1" fontAlgn="auto" hangingPunct="1">
              <a:spcAft>
                <a:spcPts val="0"/>
              </a:spcAft>
              <a:buFontTx/>
              <a:buNone/>
              <a:defRPr/>
            </a:pPr>
            <a:r>
              <a:rPr lang="en-US" sz="1600" b="1" dirty="0">
                <a:solidFill>
                  <a:srgbClr val="002060"/>
                </a:solidFill>
              </a:rPr>
              <a:t>				</a:t>
            </a:r>
            <a:r>
              <a:rPr lang="en-US" sz="1600" b="1" dirty="0">
                <a:solidFill>
                  <a:srgbClr val="002060"/>
                </a:solidFill>
                <a:hlinkClick r:id="rId2"/>
              </a:rPr>
              <a:t>Shevonne.Harrell@fraysercs.org</a:t>
            </a:r>
            <a:endParaRPr lang="en-US" sz="1600" b="1" dirty="0">
              <a:solidFill>
                <a:srgbClr val="002060"/>
              </a:solidFill>
            </a:endParaRPr>
          </a:p>
          <a:p>
            <a:pPr marL="365760" indent="-255905" eaLnBrk="1" fontAlgn="auto" hangingPunct="1">
              <a:spcAft>
                <a:spcPts val="0"/>
              </a:spcAft>
              <a:buFontTx/>
              <a:buNone/>
              <a:defRPr/>
            </a:pPr>
            <a:endParaRPr lang="en-US" sz="1600" b="1" dirty="0">
              <a:solidFill>
                <a:srgbClr val="002060"/>
              </a:solidFill>
            </a:endParaRPr>
          </a:p>
          <a:p>
            <a:pPr marL="365760" indent="-255905" eaLnBrk="1" fontAlgn="auto" hangingPunct="1">
              <a:spcAft>
                <a:spcPts val="0"/>
              </a:spcAft>
              <a:buFontTx/>
              <a:buNone/>
              <a:defRPr/>
            </a:pPr>
            <a:r>
              <a:rPr lang="en-US" sz="1600" b="1" dirty="0">
                <a:solidFill>
                  <a:srgbClr val="002060"/>
                </a:solidFill>
              </a:rPr>
              <a:t>				Ms. Ebony Campbell</a:t>
            </a:r>
          </a:p>
          <a:p>
            <a:pPr marL="365760" indent="-255905" eaLnBrk="1" fontAlgn="auto" hangingPunct="1">
              <a:spcAft>
                <a:spcPts val="0"/>
              </a:spcAft>
              <a:buFontTx/>
              <a:buNone/>
              <a:defRPr/>
            </a:pPr>
            <a:r>
              <a:rPr lang="en-US" sz="1600" b="1" dirty="0">
                <a:solidFill>
                  <a:srgbClr val="002060"/>
                </a:solidFill>
                <a:cs typeface="Lucida Sans Unicode"/>
              </a:rPr>
              <a:t>                      Communities in Schools</a:t>
            </a:r>
          </a:p>
          <a:p>
            <a:pPr marL="365760" indent="-255905" eaLnBrk="1" fontAlgn="auto" hangingPunct="1">
              <a:spcAft>
                <a:spcPts val="0"/>
              </a:spcAft>
              <a:buFontTx/>
              <a:buNone/>
              <a:defRPr/>
            </a:pPr>
            <a:r>
              <a:rPr lang="en-US" sz="1600" b="1" dirty="0">
                <a:solidFill>
                  <a:srgbClr val="002060"/>
                </a:solidFill>
                <a:cs typeface="Lucida Sans Unicode"/>
              </a:rPr>
              <a:t>                      </a:t>
            </a:r>
            <a:r>
              <a:rPr lang="en-US" sz="1600" b="1" dirty="0">
                <a:solidFill>
                  <a:srgbClr val="002060"/>
                </a:solidFill>
                <a:cs typeface="Lucida Sans Unicode"/>
                <a:hlinkClick r:id="rId3"/>
              </a:rPr>
              <a:t>ecampbell@cismemphis.org</a:t>
            </a:r>
            <a:endParaRPr lang="en-US" sz="1600" b="1" dirty="0">
              <a:solidFill>
                <a:srgbClr val="002060"/>
              </a:solidFill>
              <a:cs typeface="Lucida Sans Unicode"/>
            </a:endParaRPr>
          </a:p>
          <a:p>
            <a:pPr marL="365760" indent="-255905" eaLnBrk="1" fontAlgn="auto" hangingPunct="1">
              <a:spcAft>
                <a:spcPts val="0"/>
              </a:spcAft>
              <a:buFontTx/>
              <a:buNone/>
              <a:defRPr/>
            </a:pPr>
            <a:endParaRPr lang="en-US" sz="2000" b="1" dirty="0">
              <a:solidFill>
                <a:srgbClr val="002060"/>
              </a:solidFill>
              <a:cs typeface="Lucida Sans Unicode"/>
            </a:endParaRPr>
          </a:p>
          <a:p>
            <a:pPr marL="365760" indent="-255905" eaLnBrk="1" fontAlgn="auto" hangingPunct="1">
              <a:spcAft>
                <a:spcPts val="0"/>
              </a:spcAft>
              <a:buFontTx/>
              <a:buNone/>
              <a:defRPr/>
            </a:pPr>
            <a:endParaRPr lang="en-US" sz="2000" b="1" dirty="0">
              <a:solidFill>
                <a:srgbClr val="002060"/>
              </a:solidFill>
              <a:cs typeface="Lucida Sans Unicode"/>
            </a:endParaRPr>
          </a:p>
        </p:txBody>
      </p:sp>
      <p:pic>
        <p:nvPicPr>
          <p:cNvPr id="6" name="Content Placeholder 5">
            <a:extLst>
              <a:ext uri="{FF2B5EF4-FFF2-40B4-BE49-F238E27FC236}">
                <a16:creationId xmlns:a16="http://schemas.microsoft.com/office/drawing/2014/main" id="{866C2537-D7C0-430D-B8E6-09414594763B}"/>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663771" y="2971800"/>
            <a:ext cx="2107696" cy="1714503"/>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a:extLst>
              <a:ext uri="{FF2B5EF4-FFF2-40B4-BE49-F238E27FC236}">
                <a16:creationId xmlns:a16="http://schemas.microsoft.com/office/drawing/2014/main" id="{6B403F07-D613-408A-9D9C-0D9129A52533}"/>
              </a:ext>
            </a:extLst>
          </p:cNvPr>
          <p:cNvSpPr>
            <a:spLocks noGrp="1" noChangeArrowheads="1"/>
          </p:cNvSpPr>
          <p:nvPr>
            <p:ph type="title"/>
          </p:nvPr>
        </p:nvSpPr>
        <p:spPr>
          <a:xfrm>
            <a:off x="304800" y="685800"/>
            <a:ext cx="8458200" cy="1066800"/>
          </a:xfrm>
        </p:spPr>
        <p:txBody>
          <a:bodyPr>
            <a:noAutofit/>
          </a:bodyPr>
          <a:lstStyle/>
          <a:p>
            <a:pPr algn="ctr" eaLnBrk="1" fontAlgn="auto" hangingPunct="1">
              <a:spcAft>
                <a:spcPts val="0"/>
              </a:spcAft>
              <a:defRPr/>
            </a:pPr>
            <a:r>
              <a:rPr lang="en-US" sz="3600" b="1" dirty="0">
                <a:solidFill>
                  <a:schemeClr val="bg1"/>
                </a:solidFill>
              </a:rPr>
              <a:t>Questions &amp; Comments</a:t>
            </a:r>
          </a:p>
        </p:txBody>
      </p:sp>
      <p:sp>
        <p:nvSpPr>
          <p:cNvPr id="21507" name="Rectangle 5">
            <a:extLst>
              <a:ext uri="{FF2B5EF4-FFF2-40B4-BE49-F238E27FC236}">
                <a16:creationId xmlns:a16="http://schemas.microsoft.com/office/drawing/2014/main" id="{74CAECE5-D04C-412D-B929-ADE1313861CF}"/>
              </a:ext>
            </a:extLst>
          </p:cNvPr>
          <p:cNvSpPr>
            <a:spLocks noGrp="1" noChangeArrowheads="1"/>
          </p:cNvSpPr>
          <p:nvPr>
            <p:ph type="body" sz="half" idx="1"/>
          </p:nvPr>
        </p:nvSpPr>
        <p:spPr>
          <a:xfrm>
            <a:off x="304800" y="2324103"/>
            <a:ext cx="6918960" cy="3810000"/>
          </a:xfrm>
        </p:spPr>
        <p:txBody>
          <a:bodyPr>
            <a:normAutofit/>
          </a:bodyPr>
          <a:lstStyle/>
          <a:p>
            <a:pPr marL="365760" indent="-255905" eaLnBrk="1" fontAlgn="auto" hangingPunct="1">
              <a:spcAft>
                <a:spcPts val="0"/>
              </a:spcAft>
              <a:buFontTx/>
              <a:buNone/>
              <a:defRPr/>
            </a:pPr>
            <a:r>
              <a:rPr lang="en-US" sz="1600" b="1" dirty="0">
                <a:solidFill>
                  <a:srgbClr val="002060"/>
                </a:solidFill>
              </a:rPr>
              <a:t>If you have any questions or comments please reach out for </a:t>
            </a:r>
          </a:p>
          <a:p>
            <a:pPr marL="365760" indent="-255905" eaLnBrk="1" fontAlgn="auto" hangingPunct="1">
              <a:spcAft>
                <a:spcPts val="0"/>
              </a:spcAft>
              <a:buFontTx/>
              <a:buNone/>
              <a:defRPr/>
            </a:pPr>
            <a:r>
              <a:rPr lang="en-US" sz="1600" b="1" dirty="0">
                <a:solidFill>
                  <a:srgbClr val="002060"/>
                </a:solidFill>
              </a:rPr>
              <a:t>support.</a:t>
            </a:r>
          </a:p>
          <a:p>
            <a:pPr marL="365760" indent="-255905" eaLnBrk="1" fontAlgn="auto" hangingPunct="1">
              <a:spcAft>
                <a:spcPts val="0"/>
              </a:spcAft>
              <a:buFontTx/>
              <a:buNone/>
              <a:defRPr/>
            </a:pPr>
            <a:r>
              <a:rPr lang="en-US" sz="1600" b="1" dirty="0">
                <a:solidFill>
                  <a:srgbClr val="002060"/>
                </a:solidFill>
              </a:rPr>
              <a:t>School Leadership</a:t>
            </a:r>
          </a:p>
          <a:p>
            <a:pPr marL="365760" indent="-255905" eaLnBrk="1" fontAlgn="auto" hangingPunct="1">
              <a:spcAft>
                <a:spcPts val="0"/>
              </a:spcAft>
              <a:buFontTx/>
              <a:buNone/>
              <a:defRPr/>
            </a:pPr>
            <a:r>
              <a:rPr lang="en-US" sz="1600" b="1" dirty="0">
                <a:solidFill>
                  <a:srgbClr val="002060"/>
                </a:solidFill>
              </a:rPr>
              <a:t>				Academics:  Ms. Rachelle Taylor, </a:t>
            </a:r>
          </a:p>
          <a:p>
            <a:pPr marL="365760" indent="-255905" eaLnBrk="1" fontAlgn="auto" hangingPunct="1">
              <a:spcAft>
                <a:spcPts val="0"/>
              </a:spcAft>
              <a:buFontTx/>
              <a:buNone/>
              <a:defRPr/>
            </a:pPr>
            <a:r>
              <a:rPr lang="en-US" sz="1600" b="1" dirty="0">
                <a:solidFill>
                  <a:srgbClr val="002060"/>
                </a:solidFill>
              </a:rPr>
              <a:t>				Dean of Curriculum and Instruction</a:t>
            </a:r>
          </a:p>
          <a:p>
            <a:pPr marL="365760" indent="-255905" eaLnBrk="1" fontAlgn="auto" hangingPunct="1">
              <a:spcAft>
                <a:spcPts val="0"/>
              </a:spcAft>
              <a:buFontTx/>
              <a:buNone/>
              <a:defRPr/>
            </a:pPr>
            <a:r>
              <a:rPr lang="en-US" sz="1600" b="1" dirty="0">
                <a:solidFill>
                  <a:srgbClr val="002060"/>
                </a:solidFill>
              </a:rPr>
              <a:t>				</a:t>
            </a:r>
            <a:r>
              <a:rPr lang="en-US" sz="1600" b="1" dirty="0">
                <a:solidFill>
                  <a:srgbClr val="002060"/>
                </a:solidFill>
                <a:hlinkClick r:id="rId2"/>
              </a:rPr>
              <a:t>Rachelle.taylor@fraysercs.org</a:t>
            </a:r>
            <a:endParaRPr lang="en-US" sz="1600" b="1" dirty="0">
              <a:solidFill>
                <a:srgbClr val="002060"/>
              </a:solidFill>
            </a:endParaRPr>
          </a:p>
          <a:p>
            <a:pPr marL="365760" indent="-255905" eaLnBrk="1" fontAlgn="auto" hangingPunct="1">
              <a:spcAft>
                <a:spcPts val="0"/>
              </a:spcAft>
              <a:buFontTx/>
              <a:buNone/>
              <a:defRPr/>
            </a:pPr>
            <a:endParaRPr lang="en-US" sz="1600" b="1" dirty="0">
              <a:solidFill>
                <a:srgbClr val="002060"/>
              </a:solidFill>
            </a:endParaRPr>
          </a:p>
          <a:p>
            <a:pPr marL="365760" indent="-255905" eaLnBrk="1" fontAlgn="auto" hangingPunct="1">
              <a:spcAft>
                <a:spcPts val="0"/>
              </a:spcAft>
              <a:buFontTx/>
              <a:buNone/>
              <a:defRPr/>
            </a:pPr>
            <a:r>
              <a:rPr lang="en-US" sz="1600" b="1" dirty="0">
                <a:solidFill>
                  <a:srgbClr val="002060"/>
                </a:solidFill>
              </a:rPr>
              <a:t>				Behavior:  Mrs. Precious Russell,</a:t>
            </a:r>
          </a:p>
          <a:p>
            <a:pPr marL="365760" indent="-255905" eaLnBrk="1" fontAlgn="auto" hangingPunct="1">
              <a:spcAft>
                <a:spcPts val="0"/>
              </a:spcAft>
              <a:buFontTx/>
              <a:buNone/>
              <a:defRPr/>
            </a:pPr>
            <a:r>
              <a:rPr lang="en-US" sz="1600" b="1" dirty="0">
                <a:solidFill>
                  <a:srgbClr val="002060"/>
                </a:solidFill>
              </a:rPr>
              <a:t>				Dean of Students</a:t>
            </a:r>
          </a:p>
          <a:p>
            <a:pPr marL="365760" indent="-255905" eaLnBrk="1" fontAlgn="auto" hangingPunct="1">
              <a:spcAft>
                <a:spcPts val="0"/>
              </a:spcAft>
              <a:buFontTx/>
              <a:buNone/>
              <a:defRPr/>
            </a:pPr>
            <a:r>
              <a:rPr lang="en-US" sz="1600" b="1" dirty="0">
                <a:solidFill>
                  <a:srgbClr val="002060"/>
                </a:solidFill>
              </a:rPr>
              <a:t>				</a:t>
            </a:r>
            <a:r>
              <a:rPr lang="en-US" sz="1600" b="1" dirty="0">
                <a:solidFill>
                  <a:srgbClr val="002060"/>
                </a:solidFill>
                <a:hlinkClick r:id="rId3"/>
              </a:rPr>
              <a:t>Precious.Russell@fraysercs.org</a:t>
            </a:r>
            <a:endParaRPr lang="en-US" sz="1600" b="1" dirty="0">
              <a:solidFill>
                <a:srgbClr val="002060"/>
              </a:solidFill>
            </a:endParaRPr>
          </a:p>
          <a:p>
            <a:pPr marL="365760" indent="-255905" eaLnBrk="1" fontAlgn="auto" hangingPunct="1">
              <a:spcAft>
                <a:spcPts val="0"/>
              </a:spcAft>
              <a:buFontTx/>
              <a:buNone/>
              <a:defRPr/>
            </a:pPr>
            <a:endParaRPr lang="en-US" sz="1600" dirty="0">
              <a:solidFill>
                <a:srgbClr val="002060"/>
              </a:solidFill>
            </a:endParaRPr>
          </a:p>
          <a:p>
            <a:pPr marL="365760" indent="-255905" eaLnBrk="1" fontAlgn="auto" hangingPunct="1">
              <a:spcAft>
                <a:spcPts val="0"/>
              </a:spcAft>
              <a:buFontTx/>
              <a:buNone/>
              <a:defRPr/>
            </a:pPr>
            <a:endParaRPr lang="en-US" sz="2000" b="1" dirty="0">
              <a:solidFill>
                <a:srgbClr val="002060"/>
              </a:solidFill>
              <a:cs typeface="Lucida Sans Unicode"/>
            </a:endParaRPr>
          </a:p>
          <a:p>
            <a:pPr marL="365760" indent="-255905" eaLnBrk="1" fontAlgn="auto" hangingPunct="1">
              <a:spcAft>
                <a:spcPts val="0"/>
              </a:spcAft>
              <a:buFontTx/>
              <a:buNone/>
              <a:defRPr/>
            </a:pPr>
            <a:endParaRPr lang="en-US" sz="2000" b="1" dirty="0">
              <a:solidFill>
                <a:srgbClr val="002060"/>
              </a:solidFill>
              <a:cs typeface="Lucida Sans Unicode"/>
            </a:endParaRPr>
          </a:p>
        </p:txBody>
      </p:sp>
      <p:pic>
        <p:nvPicPr>
          <p:cNvPr id="6" name="Content Placeholder 5">
            <a:extLst>
              <a:ext uri="{FF2B5EF4-FFF2-40B4-BE49-F238E27FC236}">
                <a16:creationId xmlns:a16="http://schemas.microsoft.com/office/drawing/2014/main" id="{866C2537-D7C0-430D-B8E6-09414594763B}"/>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731504" y="2895600"/>
            <a:ext cx="2107696" cy="1714503"/>
          </a:xfrm>
        </p:spPr>
      </p:pic>
    </p:spTree>
    <p:extLst>
      <p:ext uri="{BB962C8B-B14F-4D97-AF65-F5344CB8AC3E}">
        <p14:creationId xmlns:p14="http://schemas.microsoft.com/office/powerpoint/2010/main" val="1446191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a:extLst>
              <a:ext uri="{FF2B5EF4-FFF2-40B4-BE49-F238E27FC236}">
                <a16:creationId xmlns:a16="http://schemas.microsoft.com/office/drawing/2014/main" id="{6B403F07-D613-408A-9D9C-0D9129A52533}"/>
              </a:ext>
            </a:extLst>
          </p:cNvPr>
          <p:cNvSpPr>
            <a:spLocks noGrp="1" noChangeArrowheads="1"/>
          </p:cNvSpPr>
          <p:nvPr>
            <p:ph type="title"/>
          </p:nvPr>
        </p:nvSpPr>
        <p:spPr>
          <a:xfrm>
            <a:off x="304800" y="685800"/>
            <a:ext cx="8458200" cy="1066800"/>
          </a:xfrm>
        </p:spPr>
        <p:txBody>
          <a:bodyPr>
            <a:noAutofit/>
          </a:bodyPr>
          <a:lstStyle/>
          <a:p>
            <a:pPr algn="ctr" eaLnBrk="1" fontAlgn="auto" hangingPunct="1">
              <a:spcAft>
                <a:spcPts val="0"/>
              </a:spcAft>
              <a:defRPr/>
            </a:pPr>
            <a:r>
              <a:rPr lang="en-US" sz="3600" b="1" dirty="0">
                <a:solidFill>
                  <a:schemeClr val="bg1"/>
                </a:solidFill>
              </a:rPr>
              <a:t>Questions &amp; Comments</a:t>
            </a:r>
          </a:p>
        </p:txBody>
      </p:sp>
      <p:sp>
        <p:nvSpPr>
          <p:cNvPr id="21507" name="Rectangle 5">
            <a:extLst>
              <a:ext uri="{FF2B5EF4-FFF2-40B4-BE49-F238E27FC236}">
                <a16:creationId xmlns:a16="http://schemas.microsoft.com/office/drawing/2014/main" id="{74CAECE5-D04C-412D-B929-ADE1313861CF}"/>
              </a:ext>
            </a:extLst>
          </p:cNvPr>
          <p:cNvSpPr>
            <a:spLocks noGrp="1" noChangeArrowheads="1"/>
          </p:cNvSpPr>
          <p:nvPr>
            <p:ph type="body" sz="half" idx="1"/>
          </p:nvPr>
        </p:nvSpPr>
        <p:spPr>
          <a:xfrm>
            <a:off x="152400" y="2514600"/>
            <a:ext cx="6918960" cy="3810000"/>
          </a:xfrm>
        </p:spPr>
        <p:txBody>
          <a:bodyPr>
            <a:normAutofit/>
          </a:bodyPr>
          <a:lstStyle/>
          <a:p>
            <a:pPr marL="365760" indent="-255905" eaLnBrk="1" fontAlgn="auto" hangingPunct="1">
              <a:spcAft>
                <a:spcPts val="0"/>
              </a:spcAft>
              <a:buFontTx/>
              <a:buNone/>
              <a:defRPr/>
            </a:pPr>
            <a:r>
              <a:rPr lang="en-US" sz="1600" b="1" dirty="0">
                <a:solidFill>
                  <a:srgbClr val="002060"/>
                </a:solidFill>
              </a:rPr>
              <a:t>If you have any questions or comments please reach out for </a:t>
            </a:r>
          </a:p>
          <a:p>
            <a:pPr marL="365760" indent="-255905" eaLnBrk="1" fontAlgn="auto" hangingPunct="1">
              <a:spcAft>
                <a:spcPts val="0"/>
              </a:spcAft>
              <a:buFontTx/>
              <a:buNone/>
              <a:defRPr/>
            </a:pPr>
            <a:r>
              <a:rPr lang="en-US" sz="1600" b="1" dirty="0">
                <a:solidFill>
                  <a:srgbClr val="002060"/>
                </a:solidFill>
              </a:rPr>
              <a:t>support.</a:t>
            </a:r>
          </a:p>
          <a:p>
            <a:pPr marL="365760" indent="-255905" eaLnBrk="1" fontAlgn="auto" hangingPunct="1">
              <a:spcAft>
                <a:spcPts val="0"/>
              </a:spcAft>
              <a:buFontTx/>
              <a:buNone/>
              <a:defRPr/>
            </a:pPr>
            <a:r>
              <a:rPr lang="en-US" sz="1600" b="1" dirty="0">
                <a:solidFill>
                  <a:srgbClr val="002060"/>
                </a:solidFill>
              </a:rPr>
              <a:t>School Leadership				</a:t>
            </a:r>
          </a:p>
          <a:p>
            <a:pPr marL="365760" indent="-255905" eaLnBrk="1" fontAlgn="auto" hangingPunct="1">
              <a:spcAft>
                <a:spcPts val="0"/>
              </a:spcAft>
              <a:buFontTx/>
              <a:buNone/>
              <a:defRPr/>
            </a:pPr>
            <a:r>
              <a:rPr lang="en-US" sz="1600" b="1" dirty="0">
                <a:solidFill>
                  <a:srgbClr val="002060"/>
                </a:solidFill>
              </a:rPr>
              <a:t>				Mr. Marcus T. </a:t>
            </a:r>
            <a:r>
              <a:rPr lang="en-US" sz="1600" b="1" dirty="0" err="1">
                <a:solidFill>
                  <a:srgbClr val="002060"/>
                </a:solidFill>
              </a:rPr>
              <a:t>Shead</a:t>
            </a:r>
            <a:r>
              <a:rPr lang="en-US" sz="1600" b="1" dirty="0">
                <a:solidFill>
                  <a:srgbClr val="002060"/>
                </a:solidFill>
              </a:rPr>
              <a:t>, Assistant Principal</a:t>
            </a:r>
          </a:p>
          <a:p>
            <a:pPr marL="365760" indent="-255905" eaLnBrk="1" fontAlgn="auto" hangingPunct="1">
              <a:spcAft>
                <a:spcPts val="0"/>
              </a:spcAft>
              <a:buFontTx/>
              <a:buNone/>
              <a:defRPr/>
            </a:pPr>
            <a:r>
              <a:rPr lang="en-US" sz="1600" b="1" dirty="0">
                <a:solidFill>
                  <a:srgbClr val="002060"/>
                </a:solidFill>
              </a:rPr>
              <a:t>				</a:t>
            </a:r>
            <a:r>
              <a:rPr lang="en-US" sz="1600" b="1" dirty="0">
                <a:solidFill>
                  <a:srgbClr val="002060"/>
                </a:solidFill>
                <a:hlinkClick r:id="rId3"/>
              </a:rPr>
              <a:t>Mshead@fraysercs.org</a:t>
            </a:r>
            <a:endParaRPr lang="en-US" sz="1600" b="1" dirty="0">
              <a:solidFill>
                <a:srgbClr val="002060"/>
              </a:solidFill>
            </a:endParaRPr>
          </a:p>
          <a:p>
            <a:pPr marL="365760" indent="-255905" eaLnBrk="1" fontAlgn="auto" hangingPunct="1">
              <a:spcAft>
                <a:spcPts val="0"/>
              </a:spcAft>
              <a:buFontTx/>
              <a:buNone/>
              <a:defRPr/>
            </a:pPr>
            <a:endParaRPr lang="en-US" sz="1600" b="1" dirty="0">
              <a:solidFill>
                <a:srgbClr val="002060"/>
              </a:solidFill>
            </a:endParaRPr>
          </a:p>
          <a:p>
            <a:pPr marL="365760" indent="-255905" eaLnBrk="1" fontAlgn="auto" hangingPunct="1">
              <a:spcAft>
                <a:spcPts val="0"/>
              </a:spcAft>
              <a:buFontTx/>
              <a:buNone/>
              <a:defRPr/>
            </a:pPr>
            <a:r>
              <a:rPr lang="en-US" sz="1600" b="1" dirty="0">
                <a:solidFill>
                  <a:srgbClr val="002060"/>
                </a:solidFill>
              </a:rPr>
              <a:t>				Dr. LaWanda M. Clark, Principal</a:t>
            </a:r>
          </a:p>
          <a:p>
            <a:pPr marL="365760" indent="-255905" eaLnBrk="1" fontAlgn="auto" hangingPunct="1">
              <a:spcAft>
                <a:spcPts val="0"/>
              </a:spcAft>
              <a:buFontTx/>
              <a:buNone/>
              <a:defRPr/>
            </a:pPr>
            <a:r>
              <a:rPr lang="en-US" sz="1600" b="1" dirty="0">
                <a:solidFill>
                  <a:srgbClr val="002060"/>
                </a:solidFill>
                <a:cs typeface="Lucida Sans Unicode"/>
              </a:rPr>
              <a:t>				</a:t>
            </a:r>
            <a:r>
              <a:rPr lang="en-US" sz="1600" b="1" dirty="0">
                <a:solidFill>
                  <a:srgbClr val="002060"/>
                </a:solidFill>
                <a:cs typeface="Lucida Sans Unicode"/>
                <a:hlinkClick r:id="rId4"/>
              </a:rPr>
              <a:t>lawanda.clark@fraysercs.org</a:t>
            </a:r>
            <a:endParaRPr lang="en-US" sz="1600" b="1" dirty="0">
              <a:solidFill>
                <a:srgbClr val="002060"/>
              </a:solidFill>
              <a:cs typeface="Lucida Sans Unicode"/>
            </a:endParaRPr>
          </a:p>
          <a:p>
            <a:pPr marL="365760" indent="-255905" eaLnBrk="1" fontAlgn="auto" hangingPunct="1">
              <a:spcAft>
                <a:spcPts val="0"/>
              </a:spcAft>
              <a:buFontTx/>
              <a:buNone/>
              <a:defRPr/>
            </a:pPr>
            <a:endParaRPr lang="en-US" sz="2000" b="1" dirty="0">
              <a:solidFill>
                <a:srgbClr val="002060"/>
              </a:solidFill>
              <a:cs typeface="Lucida Sans Unicode"/>
            </a:endParaRPr>
          </a:p>
        </p:txBody>
      </p:sp>
      <p:pic>
        <p:nvPicPr>
          <p:cNvPr id="6" name="Content Placeholder 5">
            <a:extLst>
              <a:ext uri="{FF2B5EF4-FFF2-40B4-BE49-F238E27FC236}">
                <a16:creationId xmlns:a16="http://schemas.microsoft.com/office/drawing/2014/main" id="{866C2537-D7C0-430D-B8E6-09414594763B}"/>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172200" y="2971800"/>
            <a:ext cx="2590800" cy="1981200"/>
          </a:xfrm>
        </p:spPr>
      </p:pic>
    </p:spTree>
    <p:extLst>
      <p:ext uri="{BB962C8B-B14F-4D97-AF65-F5344CB8AC3E}">
        <p14:creationId xmlns:p14="http://schemas.microsoft.com/office/powerpoint/2010/main" val="1312212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What Will I Learn?</a:t>
            </a:r>
          </a:p>
        </p:txBody>
      </p:sp>
      <p:sp>
        <p:nvSpPr>
          <p:cNvPr id="4" name="Content Placeholder 2">
            <a:extLst>
              <a:ext uri="{FF2B5EF4-FFF2-40B4-BE49-F238E27FC236}">
                <a16:creationId xmlns:a16="http://schemas.microsoft.com/office/drawing/2014/main" id="{F4D4B3C8-0C1C-43BE-827C-1AA19D11762C}"/>
              </a:ext>
            </a:extLst>
          </p:cNvPr>
          <p:cNvSpPr>
            <a:spLocks noGrp="1"/>
          </p:cNvSpPr>
          <p:nvPr>
            <p:ph idx="1"/>
          </p:nvPr>
        </p:nvSpPr>
        <p:spPr>
          <a:xfrm>
            <a:off x="685800" y="2514600"/>
            <a:ext cx="7058025" cy="3530600"/>
          </a:xfrm>
        </p:spPr>
        <p:txBody>
          <a:bodyPr numCol="2">
            <a:normAutofit fontScale="92500" lnSpcReduction="20000"/>
          </a:bodyPr>
          <a:lstStyle/>
          <a:p>
            <a:r>
              <a:rPr lang="en-US" b="1" dirty="0">
                <a:solidFill>
                  <a:srgbClr val="002060"/>
                </a:solidFill>
              </a:rPr>
              <a:t>What is a Title I school?</a:t>
            </a:r>
          </a:p>
          <a:p>
            <a:r>
              <a:rPr lang="en-US" b="1" dirty="0">
                <a:solidFill>
                  <a:srgbClr val="002060"/>
                </a:solidFill>
              </a:rPr>
              <a:t>What are my rights?</a:t>
            </a:r>
          </a:p>
          <a:p>
            <a:r>
              <a:rPr lang="en-US" b="1" dirty="0">
                <a:solidFill>
                  <a:srgbClr val="002060"/>
                </a:solidFill>
              </a:rPr>
              <a:t>What can Title I funds be used for?</a:t>
            </a:r>
          </a:p>
          <a:p>
            <a:r>
              <a:rPr lang="en-US" b="1" dirty="0">
                <a:solidFill>
                  <a:srgbClr val="002060"/>
                </a:solidFill>
              </a:rPr>
              <a:t>How does our school use Title I funds?</a:t>
            </a:r>
          </a:p>
          <a:p>
            <a:r>
              <a:rPr lang="en-US" b="1" dirty="0">
                <a:solidFill>
                  <a:srgbClr val="002060"/>
                </a:solidFill>
              </a:rPr>
              <a:t>What is the SIP?</a:t>
            </a:r>
          </a:p>
          <a:p>
            <a:r>
              <a:rPr lang="en-US" b="1" dirty="0">
                <a:solidFill>
                  <a:srgbClr val="002060"/>
                </a:solidFill>
              </a:rPr>
              <a:t>What are our schoolwide program goals?</a:t>
            </a:r>
          </a:p>
          <a:p>
            <a:r>
              <a:rPr lang="en-US" b="1" dirty="0">
                <a:solidFill>
                  <a:srgbClr val="002060"/>
                </a:solidFill>
              </a:rPr>
              <a:t>How is parent and family engagement funded?</a:t>
            </a:r>
          </a:p>
          <a:p>
            <a:r>
              <a:rPr lang="en-US" b="1" dirty="0">
                <a:solidFill>
                  <a:srgbClr val="002060"/>
                </a:solidFill>
              </a:rPr>
              <a:t>What is the Parent and Family Engagement Policy?</a:t>
            </a:r>
          </a:p>
          <a:p>
            <a:r>
              <a:rPr lang="en-US" b="1" dirty="0">
                <a:solidFill>
                  <a:srgbClr val="002060"/>
                </a:solidFill>
              </a:rPr>
              <a:t>What is the School-Parent Compact?</a:t>
            </a:r>
          </a:p>
          <a:p>
            <a:r>
              <a:rPr lang="en-US" b="1" dirty="0">
                <a:solidFill>
                  <a:srgbClr val="002060"/>
                </a:solidFill>
              </a:rPr>
              <a:t>What curriculum does our school use?</a:t>
            </a:r>
          </a:p>
          <a:p>
            <a:r>
              <a:rPr lang="en-US" b="1" dirty="0">
                <a:solidFill>
                  <a:srgbClr val="002060"/>
                </a:solidFill>
              </a:rPr>
              <a:t>What tests will my child be taking?</a:t>
            </a:r>
          </a:p>
          <a:p>
            <a:r>
              <a:rPr lang="en-US" b="1" dirty="0">
                <a:solidFill>
                  <a:srgbClr val="002060"/>
                </a:solidFill>
              </a:rPr>
              <a:t>How can I be involved?</a:t>
            </a:r>
          </a:p>
          <a:p>
            <a:r>
              <a:rPr lang="en-US" b="1" dirty="0">
                <a:solidFill>
                  <a:srgbClr val="002060"/>
                </a:solidFill>
              </a:rPr>
              <a:t>Who can I contact for help?</a:t>
            </a:r>
          </a:p>
          <a:p>
            <a:endParaRPr lang="en-US" dirty="0"/>
          </a:p>
          <a:p>
            <a:endParaRPr lang="en-US" dirty="0"/>
          </a:p>
        </p:txBody>
      </p:sp>
    </p:spTree>
    <p:extLst>
      <p:ext uri="{BB962C8B-B14F-4D97-AF65-F5344CB8AC3E}">
        <p14:creationId xmlns:p14="http://schemas.microsoft.com/office/powerpoint/2010/main" val="355857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What is a Title I School?</a:t>
            </a:r>
          </a:p>
        </p:txBody>
      </p:sp>
      <p:sp>
        <p:nvSpPr>
          <p:cNvPr id="5" name="Content Placeholder 2">
            <a:extLst>
              <a:ext uri="{FF2B5EF4-FFF2-40B4-BE49-F238E27FC236}">
                <a16:creationId xmlns:a16="http://schemas.microsoft.com/office/drawing/2014/main" id="{FD7A0F7B-B8A9-4AFF-B31D-7AC8FCF53257}"/>
              </a:ext>
            </a:extLst>
          </p:cNvPr>
          <p:cNvSpPr>
            <a:spLocks noGrp="1"/>
          </p:cNvSpPr>
          <p:nvPr>
            <p:ph idx="1"/>
          </p:nvPr>
        </p:nvSpPr>
        <p:spPr>
          <a:xfrm>
            <a:off x="685800" y="2514600"/>
            <a:ext cx="7058025" cy="3530600"/>
          </a:xfrm>
        </p:spPr>
        <p:txBody>
          <a:bodyPr>
            <a:normAutofit/>
          </a:bodyPr>
          <a:lstStyle/>
          <a:p>
            <a:r>
              <a:rPr lang="en-US" b="1" dirty="0">
                <a:solidFill>
                  <a:srgbClr val="002060"/>
                </a:solidFill>
              </a:rPr>
              <a:t>Title I was passed in 1965 under the Elementary and Secondary Education Act (ESEA). It is the largest federal assistance program for our nation’s schools. </a:t>
            </a:r>
          </a:p>
          <a:p>
            <a:r>
              <a:rPr lang="en-US" b="1" dirty="0">
                <a:solidFill>
                  <a:srgbClr val="002060"/>
                </a:solidFill>
              </a:rPr>
              <a:t>Title I schools receive extra funding (Title I dollars) from the federal government. These dollars are used to:</a:t>
            </a:r>
          </a:p>
          <a:p>
            <a:pPr lvl="3">
              <a:buFont typeface="Arial" panose="020B0604020202020204" pitchFamily="34" charset="0"/>
              <a:buChar char="•"/>
            </a:pPr>
            <a:r>
              <a:rPr lang="en-US" b="1" dirty="0">
                <a:solidFill>
                  <a:srgbClr val="002060"/>
                </a:solidFill>
              </a:rPr>
              <a:t>identify students experiencing academic difficulties and provide assistance to help these students;</a:t>
            </a:r>
          </a:p>
          <a:p>
            <a:pPr lvl="3">
              <a:buFont typeface="Arial" panose="020B0604020202020204" pitchFamily="34" charset="0"/>
              <a:buChar char="•"/>
            </a:pPr>
            <a:r>
              <a:rPr lang="en-US" b="1" dirty="0">
                <a:solidFill>
                  <a:srgbClr val="002060"/>
                </a:solidFill>
              </a:rPr>
              <a:t>purchase additional staff, programs, materials, and/or supplies; and</a:t>
            </a:r>
          </a:p>
          <a:p>
            <a:pPr lvl="3">
              <a:buFont typeface="Arial" panose="020B0604020202020204" pitchFamily="34" charset="0"/>
              <a:buChar char="•"/>
            </a:pPr>
            <a:r>
              <a:rPr lang="en-US" b="1" dirty="0">
                <a:solidFill>
                  <a:srgbClr val="002060"/>
                </a:solidFill>
              </a:rPr>
              <a:t>conduct parent and family engagement meetings, trainings, events, and/or activities.</a:t>
            </a:r>
          </a:p>
          <a:p>
            <a:pPr lvl="1"/>
            <a:endParaRPr lang="en-US" dirty="0"/>
          </a:p>
        </p:txBody>
      </p:sp>
    </p:spTree>
    <p:extLst>
      <p:ext uri="{BB962C8B-B14F-4D97-AF65-F5344CB8AC3E}">
        <p14:creationId xmlns:p14="http://schemas.microsoft.com/office/powerpoint/2010/main" val="204141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What Are My Rights?</a:t>
            </a:r>
          </a:p>
        </p:txBody>
      </p:sp>
      <p:sp>
        <p:nvSpPr>
          <p:cNvPr id="5" name="Content Placeholder 2">
            <a:extLst>
              <a:ext uri="{FF2B5EF4-FFF2-40B4-BE49-F238E27FC236}">
                <a16:creationId xmlns:a16="http://schemas.microsoft.com/office/drawing/2014/main" id="{FD7A0F7B-B8A9-4AFF-B31D-7AC8FCF53257}"/>
              </a:ext>
            </a:extLst>
          </p:cNvPr>
          <p:cNvSpPr>
            <a:spLocks noGrp="1"/>
          </p:cNvSpPr>
          <p:nvPr>
            <p:ph idx="1"/>
          </p:nvPr>
        </p:nvSpPr>
        <p:spPr>
          <a:xfrm>
            <a:off x="609600" y="2286000"/>
            <a:ext cx="8229600" cy="4191000"/>
          </a:xfrm>
        </p:spPr>
        <p:txBody>
          <a:bodyPr>
            <a:normAutofit/>
          </a:bodyPr>
          <a:lstStyle/>
          <a:p>
            <a:r>
              <a:rPr lang="en-US" sz="1400" b="1" dirty="0">
                <a:solidFill>
                  <a:srgbClr val="002060"/>
                </a:solidFill>
              </a:rPr>
              <a:t>The families and parents of Title I students have a right, by law, to:</a:t>
            </a:r>
          </a:p>
          <a:p>
            <a:pPr lvl="3">
              <a:buFont typeface="Arial" panose="020B0604020202020204" pitchFamily="34" charset="0"/>
              <a:buChar char="•"/>
            </a:pPr>
            <a:r>
              <a:rPr lang="en-US" sz="1400" b="1" dirty="0">
                <a:solidFill>
                  <a:srgbClr val="002060"/>
                </a:solidFill>
              </a:rPr>
              <a:t>be involved in decisions made at both the school and district level;</a:t>
            </a:r>
          </a:p>
          <a:p>
            <a:pPr lvl="3">
              <a:buFont typeface="Arial" panose="020B0604020202020204" pitchFamily="34" charset="0"/>
              <a:buChar char="•"/>
            </a:pPr>
            <a:endParaRPr lang="en-US" sz="1400" b="1" dirty="0">
              <a:solidFill>
                <a:srgbClr val="002060"/>
              </a:solidFill>
            </a:endParaRPr>
          </a:p>
          <a:p>
            <a:pPr lvl="3">
              <a:buFont typeface="Arial" panose="020B0604020202020204" pitchFamily="34" charset="0"/>
              <a:buChar char="•"/>
            </a:pPr>
            <a:r>
              <a:rPr lang="en-US" sz="1400" b="1" dirty="0">
                <a:solidFill>
                  <a:srgbClr val="002060"/>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sz="1400" b="1" dirty="0">
              <a:solidFill>
                <a:srgbClr val="002060"/>
              </a:solidFill>
            </a:endParaRPr>
          </a:p>
          <a:p>
            <a:pPr lvl="3">
              <a:buFont typeface="Arial" panose="020B0604020202020204" pitchFamily="34" charset="0"/>
              <a:buChar char="•"/>
            </a:pPr>
            <a:r>
              <a:rPr lang="en-US" sz="1400" b="1" dirty="0">
                <a:solidFill>
                  <a:srgbClr val="002060"/>
                </a:solidFill>
              </a:rPr>
              <a:t>request and receive information on the qualifications of your child’s teacher and paraprofessionals who are working with your child [Dr. Clark at </a:t>
            </a:r>
            <a:r>
              <a:rPr lang="en-US" sz="1400" b="1" dirty="0">
                <a:solidFill>
                  <a:srgbClr val="002060"/>
                </a:solidFill>
                <a:hlinkClick r:id="rId2"/>
              </a:rPr>
              <a:t>lawanda.clark@fraysercs.org</a:t>
            </a:r>
            <a:r>
              <a:rPr lang="en-US" sz="1400" b="1" dirty="0">
                <a:solidFill>
                  <a:srgbClr val="002060"/>
                </a:solidFill>
              </a:rPr>
              <a:t> or Ms. Taylor at rachelle.taylor@fraysercs.org; and</a:t>
            </a:r>
          </a:p>
          <a:p>
            <a:pPr lvl="3">
              <a:buFont typeface="Arial" panose="020B0604020202020204" pitchFamily="34" charset="0"/>
              <a:buChar char="•"/>
            </a:pPr>
            <a:endParaRPr lang="en-US" sz="1400" b="1" dirty="0">
              <a:solidFill>
                <a:srgbClr val="002060"/>
              </a:solidFill>
            </a:endParaRPr>
          </a:p>
          <a:p>
            <a:pPr lvl="3">
              <a:buFont typeface="Arial" panose="020B0604020202020204" pitchFamily="34" charset="0"/>
              <a:buChar char="•"/>
            </a:pPr>
            <a:r>
              <a:rPr lang="en-US" sz="1400" b="1" dirty="0">
                <a:solidFill>
                  <a:srgbClr val="002060"/>
                </a:solidFill>
              </a:rPr>
              <a:t>request opportunities for regular meetings to formulate suggestions and to participate, as appropriate, in decisions about the education of your child. The school is required to respond to any such suggestions as soon as practicably possible.</a:t>
            </a:r>
          </a:p>
          <a:p>
            <a:pPr marL="0" indent="0">
              <a:buNone/>
            </a:pPr>
            <a:endParaRPr lang="en-US" dirty="0"/>
          </a:p>
        </p:txBody>
      </p:sp>
    </p:spTree>
    <p:extLst>
      <p:ext uri="{BB962C8B-B14F-4D97-AF65-F5344CB8AC3E}">
        <p14:creationId xmlns:p14="http://schemas.microsoft.com/office/powerpoint/2010/main" val="2486595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How Are Title I Funds Used?</a:t>
            </a:r>
          </a:p>
        </p:txBody>
      </p:sp>
      <p:sp>
        <p:nvSpPr>
          <p:cNvPr id="4" name="Content Placeholder 2">
            <a:extLst>
              <a:ext uri="{FF2B5EF4-FFF2-40B4-BE49-F238E27FC236}">
                <a16:creationId xmlns:a16="http://schemas.microsoft.com/office/drawing/2014/main" id="{5EC130C1-E54B-4CE3-AD22-3718BA94EAE4}"/>
              </a:ext>
            </a:extLst>
          </p:cNvPr>
          <p:cNvSpPr>
            <a:spLocks noGrp="1"/>
          </p:cNvSpPr>
          <p:nvPr>
            <p:ph idx="1"/>
          </p:nvPr>
        </p:nvSpPr>
        <p:spPr>
          <a:xfrm>
            <a:off x="609600" y="2286000"/>
            <a:ext cx="8229600" cy="4191000"/>
          </a:xfrm>
        </p:spPr>
        <p:txBody>
          <a:bodyPr>
            <a:normAutofit/>
          </a:bodyPr>
          <a:lstStyle/>
          <a:p>
            <a:r>
              <a:rPr lang="en-US" sz="2000" b="1" dirty="0">
                <a:solidFill>
                  <a:srgbClr val="002060"/>
                </a:solidFill>
              </a:rPr>
              <a:t>In general, Title I funds my be used for:</a:t>
            </a:r>
          </a:p>
          <a:p>
            <a:pPr lvl="3">
              <a:buFont typeface="Arial" panose="020B0604020202020204" pitchFamily="34" charset="0"/>
              <a:buChar char="•"/>
            </a:pPr>
            <a:r>
              <a:rPr lang="en-US" altLang="en-US" sz="2000" b="1" dirty="0">
                <a:solidFill>
                  <a:srgbClr val="002060"/>
                </a:solidFill>
              </a:rPr>
              <a:t>smaller class sizes,</a:t>
            </a:r>
          </a:p>
          <a:p>
            <a:pPr lvl="3">
              <a:buFont typeface="Arial" panose="020B0604020202020204" pitchFamily="34" charset="0"/>
              <a:buChar char="•"/>
            </a:pPr>
            <a:r>
              <a:rPr lang="en-US" altLang="en-US" sz="2000" b="1" dirty="0">
                <a:solidFill>
                  <a:srgbClr val="002060"/>
                </a:solidFill>
              </a:rPr>
              <a:t>additional teachers and paraprofessionals,</a:t>
            </a:r>
          </a:p>
          <a:p>
            <a:pPr lvl="3">
              <a:buFont typeface="Arial" panose="020B0604020202020204" pitchFamily="34" charset="0"/>
              <a:buChar char="•"/>
            </a:pPr>
            <a:r>
              <a:rPr lang="en-US" altLang="en-US" sz="2000" b="1" dirty="0">
                <a:solidFill>
                  <a:srgbClr val="002060"/>
                </a:solidFill>
              </a:rPr>
              <a:t>additional training for school staff,</a:t>
            </a:r>
          </a:p>
          <a:p>
            <a:pPr lvl="3">
              <a:buFont typeface="Arial" panose="020B0604020202020204" pitchFamily="34" charset="0"/>
              <a:buChar char="•"/>
            </a:pPr>
            <a:r>
              <a:rPr lang="en-US" altLang="en-US" sz="2000" b="1" dirty="0">
                <a:solidFill>
                  <a:srgbClr val="002060"/>
                </a:solidFill>
              </a:rPr>
              <a:t>extra time for instruction (before and/or after school programs),</a:t>
            </a:r>
          </a:p>
          <a:p>
            <a:pPr lvl="3">
              <a:buFont typeface="Arial" panose="020B0604020202020204" pitchFamily="34" charset="0"/>
              <a:buChar char="•"/>
            </a:pPr>
            <a:r>
              <a:rPr lang="en-US" altLang="en-US" sz="2000" b="1" dirty="0">
                <a:solidFill>
                  <a:srgbClr val="002060"/>
                </a:solidFill>
              </a:rPr>
              <a:t>parent and family engagement activities, and/or</a:t>
            </a:r>
          </a:p>
          <a:p>
            <a:pPr lvl="3">
              <a:buFont typeface="Arial" panose="020B0604020202020204" pitchFamily="34" charset="0"/>
              <a:buChar char="•"/>
            </a:pPr>
            <a:r>
              <a:rPr lang="en-US" altLang="en-US" sz="2000" b="1" dirty="0">
                <a:solidFill>
                  <a:srgbClr val="002060"/>
                </a:solidFill>
              </a:rPr>
              <a:t>a variety of supplemental teaching materials, equipment, and technology.</a:t>
            </a:r>
          </a:p>
          <a:p>
            <a:pPr lvl="1"/>
            <a:endParaRPr lang="en-US" dirty="0"/>
          </a:p>
        </p:txBody>
      </p:sp>
    </p:spTree>
    <p:extLst>
      <p:ext uri="{BB962C8B-B14F-4D97-AF65-F5344CB8AC3E}">
        <p14:creationId xmlns:p14="http://schemas.microsoft.com/office/powerpoint/2010/main" val="149973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715-603D-4BD8-BC37-FCDD52B6DCD9}"/>
              </a:ext>
            </a:extLst>
          </p:cNvPr>
          <p:cNvSpPr>
            <a:spLocks noGrp="1"/>
          </p:cNvSpPr>
          <p:nvPr>
            <p:ph type="title"/>
          </p:nvPr>
        </p:nvSpPr>
        <p:spPr>
          <a:xfrm>
            <a:off x="990600" y="990600"/>
            <a:ext cx="6346078" cy="711359"/>
          </a:xfrm>
        </p:spPr>
        <p:txBody>
          <a:bodyPr/>
          <a:lstStyle/>
          <a:p>
            <a:pPr algn="ctr"/>
            <a:r>
              <a:rPr lang="en-US" b="1" dirty="0"/>
              <a:t>Westside Middle School Will Use Funds To…</a:t>
            </a:r>
          </a:p>
        </p:txBody>
      </p:sp>
      <p:sp>
        <p:nvSpPr>
          <p:cNvPr id="5" name="Content Placeholder 2">
            <a:extLst>
              <a:ext uri="{FF2B5EF4-FFF2-40B4-BE49-F238E27FC236}">
                <a16:creationId xmlns:a16="http://schemas.microsoft.com/office/drawing/2014/main" id="{66689C8E-A9C9-4B73-AAC3-6DF8078FF367}"/>
              </a:ext>
            </a:extLst>
          </p:cNvPr>
          <p:cNvSpPr>
            <a:spLocks noGrp="1"/>
          </p:cNvSpPr>
          <p:nvPr>
            <p:ph idx="1"/>
          </p:nvPr>
        </p:nvSpPr>
        <p:spPr>
          <a:xfrm>
            <a:off x="609600" y="2286000"/>
            <a:ext cx="8229600" cy="4191000"/>
          </a:xfrm>
        </p:spPr>
        <p:txBody>
          <a:bodyPr>
            <a:normAutofit/>
          </a:bodyPr>
          <a:lstStyle/>
          <a:p>
            <a:r>
              <a:rPr lang="en-US" b="1" dirty="0">
                <a:solidFill>
                  <a:srgbClr val="002060"/>
                </a:solidFill>
              </a:rPr>
              <a:t>In the 2025-2026 school year our school was allotted approximately $ 165,000.00 in Title I funding. </a:t>
            </a:r>
          </a:p>
          <a:p>
            <a:r>
              <a:rPr lang="en-US" b="1" dirty="0">
                <a:solidFill>
                  <a:srgbClr val="002060"/>
                </a:solidFill>
              </a:rPr>
              <a:t>We developed a Schoolwide Program, which means we plan to spend our funds on the following:</a:t>
            </a:r>
          </a:p>
          <a:p>
            <a:pPr lvl="3">
              <a:buFont typeface="Arial" panose="020B0604020202020204" pitchFamily="34" charset="0"/>
              <a:buChar char="•"/>
            </a:pPr>
            <a:r>
              <a:rPr lang="en-US" b="1" dirty="0">
                <a:solidFill>
                  <a:srgbClr val="002060"/>
                </a:solidFill>
              </a:rPr>
              <a:t>Supplemental staff:</a:t>
            </a:r>
          </a:p>
          <a:p>
            <a:pPr lvl="4">
              <a:buFont typeface="Courier New" panose="02070309020205020404" pitchFamily="49" charset="0"/>
              <a:buChar char="o"/>
            </a:pPr>
            <a:r>
              <a:rPr lang="en-US" b="1" dirty="0">
                <a:solidFill>
                  <a:srgbClr val="002060"/>
                </a:solidFill>
              </a:rPr>
              <a:t>Paraprofessional</a:t>
            </a:r>
          </a:p>
          <a:p>
            <a:pPr lvl="4">
              <a:buFont typeface="Courier New" panose="02070309020205020404" pitchFamily="49" charset="0"/>
              <a:buChar char="o"/>
            </a:pPr>
            <a:r>
              <a:rPr lang="en-US" b="1" dirty="0">
                <a:solidFill>
                  <a:srgbClr val="002060"/>
                </a:solidFill>
              </a:rPr>
              <a:t>Administration</a:t>
            </a:r>
          </a:p>
          <a:p>
            <a:pPr lvl="3">
              <a:buFont typeface="Arial" panose="020B0604020202020204" pitchFamily="34" charset="0"/>
              <a:buChar char="•"/>
            </a:pPr>
            <a:r>
              <a:rPr lang="en-US" b="1" dirty="0">
                <a:solidFill>
                  <a:srgbClr val="002060"/>
                </a:solidFill>
              </a:rPr>
              <a:t>Programs/Materials/Supplies:</a:t>
            </a:r>
          </a:p>
          <a:p>
            <a:pPr lvl="4">
              <a:buFont typeface="Courier New" panose="02070309020205020404" pitchFamily="49" charset="0"/>
              <a:buChar char="o"/>
            </a:pPr>
            <a:r>
              <a:rPr lang="en-US" b="1" dirty="0">
                <a:solidFill>
                  <a:srgbClr val="002060"/>
                </a:solidFill>
              </a:rPr>
              <a:t>Instructional Resources</a:t>
            </a:r>
          </a:p>
          <a:p>
            <a:pPr lvl="3">
              <a:buFont typeface="Arial" panose="020B0604020202020204" pitchFamily="34" charset="0"/>
              <a:buChar char="•"/>
            </a:pPr>
            <a:r>
              <a:rPr lang="en-US" b="1" dirty="0">
                <a:solidFill>
                  <a:srgbClr val="002060"/>
                </a:solidFill>
              </a:rPr>
              <a:t>Teacher Professional Development:</a:t>
            </a:r>
          </a:p>
          <a:p>
            <a:pPr lvl="4">
              <a:buFont typeface="Courier New" panose="02070309020205020404" pitchFamily="49" charset="0"/>
              <a:buChar char="o"/>
            </a:pPr>
            <a:r>
              <a:rPr lang="en-US" b="1" dirty="0">
                <a:solidFill>
                  <a:srgbClr val="002060"/>
                </a:solidFill>
              </a:rPr>
              <a:t>Bridges Teacher PD</a:t>
            </a:r>
          </a:p>
          <a:p>
            <a:pPr lvl="4">
              <a:buFont typeface="Courier New" panose="02070309020205020404" pitchFamily="49" charset="0"/>
              <a:buChar char="o"/>
            </a:pPr>
            <a:r>
              <a:rPr lang="en-US" b="1" dirty="0">
                <a:solidFill>
                  <a:srgbClr val="002060"/>
                </a:solidFill>
              </a:rPr>
              <a:t>Mental </a:t>
            </a:r>
            <a:r>
              <a:rPr lang="en-US" b="1" dirty="0" err="1">
                <a:solidFill>
                  <a:srgbClr val="002060"/>
                </a:solidFill>
              </a:rPr>
              <a:t>Fitzness</a:t>
            </a:r>
            <a:r>
              <a:rPr lang="en-US" b="1" dirty="0">
                <a:solidFill>
                  <a:srgbClr val="002060"/>
                </a:solidFill>
              </a:rPr>
              <a:t> </a:t>
            </a:r>
          </a:p>
          <a:p>
            <a:pPr lvl="4">
              <a:buFont typeface="Courier New" panose="02070309020205020404" pitchFamily="49" charset="0"/>
              <a:buChar char="o"/>
            </a:pPr>
            <a:endParaRPr lang="en-US" dirty="0">
              <a:solidFill>
                <a:srgbClr val="FF0000"/>
              </a:solidFill>
            </a:endParaRPr>
          </a:p>
          <a:p>
            <a:pPr marL="920750" lvl="4" indent="0">
              <a:buNone/>
            </a:pPr>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425417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6BC5E-39DD-45EF-970B-6A831DD70D84}"/>
              </a:ext>
            </a:extLst>
          </p:cNvPr>
          <p:cNvSpPr>
            <a:spLocks noGrp="1"/>
          </p:cNvSpPr>
          <p:nvPr>
            <p:ph type="title"/>
          </p:nvPr>
        </p:nvSpPr>
        <p:spPr>
          <a:xfrm>
            <a:off x="495300" y="1066800"/>
            <a:ext cx="8153400" cy="711359"/>
          </a:xfrm>
        </p:spPr>
        <p:txBody>
          <a:bodyPr/>
          <a:lstStyle/>
          <a:p>
            <a:r>
              <a:rPr lang="en-US" b="1" dirty="0"/>
              <a:t>Westside Middle School is a Title I School</a:t>
            </a:r>
          </a:p>
        </p:txBody>
      </p:sp>
      <p:sp>
        <p:nvSpPr>
          <p:cNvPr id="3" name="Content Placeholder 2">
            <a:extLst>
              <a:ext uri="{FF2B5EF4-FFF2-40B4-BE49-F238E27FC236}">
                <a16:creationId xmlns:a16="http://schemas.microsoft.com/office/drawing/2014/main" id="{E76E20C0-B9F9-44D2-8ECC-D2B4D6CE9D36}"/>
              </a:ext>
            </a:extLst>
          </p:cNvPr>
          <p:cNvSpPr>
            <a:spLocks noGrp="1"/>
          </p:cNvSpPr>
          <p:nvPr>
            <p:ph idx="1"/>
          </p:nvPr>
        </p:nvSpPr>
        <p:spPr>
          <a:xfrm>
            <a:off x="304801" y="2489200"/>
            <a:ext cx="8458200" cy="3530600"/>
          </a:xfrm>
        </p:spPr>
        <p:txBody>
          <a:bodyPr>
            <a:normAutofit fontScale="25000" lnSpcReduction="20000"/>
          </a:bodyPr>
          <a:lstStyle/>
          <a:p>
            <a:pPr marL="0" indent="0">
              <a:buNone/>
            </a:pPr>
            <a:r>
              <a:rPr lang="en-US" sz="8000" b="1" dirty="0">
                <a:solidFill>
                  <a:srgbClr val="002060"/>
                </a:solidFill>
              </a:rPr>
              <a:t>What does it mean to be a Title I School?</a:t>
            </a:r>
            <a:endParaRPr lang="en-US" b="1" dirty="0">
              <a:solidFill>
                <a:srgbClr val="002060"/>
              </a:solidFill>
            </a:endParaRPr>
          </a:p>
          <a:p>
            <a:r>
              <a:rPr lang="en-US" sz="8000" b="1" dirty="0">
                <a:solidFill>
                  <a:srgbClr val="002060"/>
                </a:solidFill>
              </a:rPr>
              <a:t>A Title I school is a federally funded school that receives additional financial support to help students from low-income families achieve academic success.</a:t>
            </a:r>
          </a:p>
          <a:p>
            <a:pPr marL="0" indent="0">
              <a:buNone/>
            </a:pPr>
            <a:r>
              <a:rPr lang="en-US" sz="8000" b="1" dirty="0">
                <a:solidFill>
                  <a:srgbClr val="002060"/>
                </a:solidFill>
              </a:rPr>
              <a:t>Overview of Title I</a:t>
            </a:r>
          </a:p>
          <a:p>
            <a:r>
              <a:rPr lang="en-US" sz="8000" b="1" dirty="0">
                <a:solidFill>
                  <a:srgbClr val="002060"/>
                </a:solidFill>
              </a:rPr>
              <a:t>Title I is part of the Elementary and Secondary Education Act (ESEA) and was established to provide financial assistance to schools with a high percentage of students from low-income families. The program aims to ensure that all children have a fair, equitable, and high-quality education, particularly those who are disadvantaged. </a:t>
            </a:r>
          </a:p>
        </p:txBody>
      </p:sp>
    </p:spTree>
    <p:extLst>
      <p:ext uri="{BB962C8B-B14F-4D97-AF65-F5344CB8AC3E}">
        <p14:creationId xmlns:p14="http://schemas.microsoft.com/office/powerpoint/2010/main" val="2814521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Custom 4">
      <a:dk1>
        <a:sysClr val="windowText" lastClr="000000"/>
      </a:dk1>
      <a:lt1>
        <a:sysClr val="window" lastClr="FFFFFF"/>
      </a:lt1>
      <a:dk2>
        <a:srgbClr val="C00000"/>
      </a:dk2>
      <a:lt2>
        <a:srgbClr val="EBEBEB"/>
      </a:lt2>
      <a:accent1>
        <a:srgbClr val="002060"/>
      </a:accent1>
      <a:accent2>
        <a:srgbClr val="FFFFFF"/>
      </a:accent2>
      <a:accent3>
        <a:srgbClr val="C00000"/>
      </a:accent3>
      <a:accent4>
        <a:srgbClr val="000000"/>
      </a:accent4>
      <a:accent5>
        <a:srgbClr val="FFFFFF"/>
      </a:accent5>
      <a:accent6>
        <a:srgbClr val="C00000"/>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8A01932A7F094CBEF3148B354A32BD" ma:contentTypeVersion="14" ma:contentTypeDescription="Create a new document." ma:contentTypeScope="" ma:versionID="c19d904e4caa73b311501cab9206e654">
  <xsd:schema xmlns:xsd="http://www.w3.org/2001/XMLSchema" xmlns:xs="http://www.w3.org/2001/XMLSchema" xmlns:p="http://schemas.microsoft.com/office/2006/metadata/properties" xmlns:ns1="http://schemas.microsoft.com/sharepoint/v3" xmlns:ns3="61d2b80f-bbce-4555-9ac5-a2a7d4f75ca0" xmlns:ns4="e47951db-ec5a-4133-8821-9e573dd8426a" targetNamespace="http://schemas.microsoft.com/office/2006/metadata/properties" ma:root="true" ma:fieldsID="866a0083289bbb3b7d9710d61bc0bbcb" ns1:_="" ns3:_="" ns4:_="">
    <xsd:import namespace="http://schemas.microsoft.com/sharepoint/v3"/>
    <xsd:import namespace="61d2b80f-bbce-4555-9ac5-a2a7d4f75ca0"/>
    <xsd:import namespace="e47951db-ec5a-4133-8821-9e573dd842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d2b80f-bbce-4555-9ac5-a2a7d4f75ca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7951db-ec5a-4133-8821-9e573dd842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7C49FE-3F9F-4FCD-897A-994CAAD1578E}">
  <ds:schemaRefs>
    <ds:schemaRef ds:uri="61d2b80f-bbce-4555-9ac5-a2a7d4f75ca0"/>
    <ds:schemaRef ds:uri="http://schemas.microsoft.com/sharepoint/v3"/>
    <ds:schemaRef ds:uri="e47951db-ec5a-4133-8821-9e573dd8426a"/>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55159469-7256-4DAF-981C-209C3069FB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1d2b80f-bbce-4555-9ac5-a2a7d4f75ca0"/>
    <ds:schemaRef ds:uri="e47951db-ec5a-4133-8821-9e573dd842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262134-7131-4F15-A242-9109109ED9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emplate>
  <TotalTime>3501</TotalTime>
  <Words>3007</Words>
  <Application>Microsoft Office PowerPoint</Application>
  <PresentationFormat>On-screen Show (4:3)</PresentationFormat>
  <Paragraphs>308</Paragraphs>
  <Slides>39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Calibri</vt:lpstr>
      <vt:lpstr>Century Gothic</vt:lpstr>
      <vt:lpstr>Courier New</vt:lpstr>
      <vt:lpstr>Lucida Sans Unicode</vt:lpstr>
      <vt:lpstr>Symbol</vt:lpstr>
      <vt:lpstr>Times New Roman</vt:lpstr>
      <vt:lpstr>Wingdings</vt:lpstr>
      <vt:lpstr>Wingdings 3</vt:lpstr>
      <vt:lpstr>Ion Boardroom</vt:lpstr>
      <vt:lpstr>PowerPoint Presentation</vt:lpstr>
      <vt:lpstr>Why Are We Here?</vt:lpstr>
      <vt:lpstr>Welcome &amp; Meet the Staff</vt:lpstr>
      <vt:lpstr>What Will I Learn?</vt:lpstr>
      <vt:lpstr>What is a Title I School?</vt:lpstr>
      <vt:lpstr>What Are My Rights?</vt:lpstr>
      <vt:lpstr>How Are Title I Funds Used?</vt:lpstr>
      <vt:lpstr>Westside Middle School Will Use Funds To…</vt:lpstr>
      <vt:lpstr>Westside Middle School is a Title I School</vt:lpstr>
      <vt:lpstr>Westside Middle School is a Title I School</vt:lpstr>
      <vt:lpstr>Westside Middle School is a Title I School</vt:lpstr>
      <vt:lpstr>How are Title I Funds Utilized?</vt:lpstr>
      <vt:lpstr>What is the School Improvement Plan?</vt:lpstr>
      <vt:lpstr>Westside Middle School’s School Improvement Plan</vt:lpstr>
      <vt:lpstr>Westside Middle School Data</vt:lpstr>
      <vt:lpstr>Westside Middle School SIP Goals</vt:lpstr>
      <vt:lpstr>Parent’s Right to Know</vt:lpstr>
      <vt:lpstr>Parent’s Right to Know</vt:lpstr>
      <vt:lpstr>Reporting Pupil Progress</vt:lpstr>
      <vt:lpstr>Reporting Pupil Progress</vt:lpstr>
      <vt:lpstr>How Is Parent Family Engagement Funded?</vt:lpstr>
      <vt:lpstr>Family Engagement Plan Goals</vt:lpstr>
      <vt:lpstr>What Is The Parent Engagement Policy?</vt:lpstr>
      <vt:lpstr>Parental Involvement</vt:lpstr>
      <vt:lpstr>Parental Involvement</vt:lpstr>
      <vt:lpstr>Parental Development Opportunities</vt:lpstr>
      <vt:lpstr>Parent-Teacher Conferences</vt:lpstr>
      <vt:lpstr>School/Parent Compact</vt:lpstr>
      <vt:lpstr>What Is the School Parent Compact</vt:lpstr>
      <vt:lpstr>Student’s Responsibility</vt:lpstr>
      <vt:lpstr>Parent’s Responsibility</vt:lpstr>
      <vt:lpstr>Student Code of Conduct</vt:lpstr>
      <vt:lpstr>Tutoring Program</vt:lpstr>
      <vt:lpstr>Curriculum</vt:lpstr>
      <vt:lpstr>Academic Assessments</vt:lpstr>
      <vt:lpstr>How Can You Get Involved?</vt:lpstr>
      <vt:lpstr>Questions &amp; Comments</vt:lpstr>
      <vt:lpstr>Questions &amp; Comments</vt:lpstr>
      <vt:lpstr>Questions &amp; Comments</vt:lpstr>
    </vt:vector>
  </TitlesOfParts>
  <Company>Memphis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Oakhaven Middle Schools Presents:</dc:title>
  <dc:creator>qspencer</dc:creator>
  <cp:lastModifiedBy>Lawanda Clark</cp:lastModifiedBy>
  <cp:revision>243</cp:revision>
  <dcterms:created xsi:type="dcterms:W3CDTF">2008-09-03T15:46:13Z</dcterms:created>
  <dcterms:modified xsi:type="dcterms:W3CDTF">2025-09-11T20:54:22Z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0x010100838A01932A7F094CBEF3148B354A32BD</vt:lpwstr>
  </property>
</Properties>
</file>